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0" r:id="rId2"/>
  </p:sldMasterIdLst>
  <p:notesMasterIdLst>
    <p:notesMasterId r:id="rId78"/>
  </p:notesMasterIdLst>
  <p:sldIdLst>
    <p:sldId id="256" r:id="rId3"/>
    <p:sldId id="257" r:id="rId4"/>
    <p:sldId id="460" r:id="rId5"/>
    <p:sldId id="461" r:id="rId6"/>
    <p:sldId id="462" r:id="rId7"/>
    <p:sldId id="463" r:id="rId8"/>
    <p:sldId id="464" r:id="rId9"/>
    <p:sldId id="465" r:id="rId10"/>
    <p:sldId id="527" r:id="rId11"/>
    <p:sldId id="467" r:id="rId12"/>
    <p:sldId id="528" r:id="rId13"/>
    <p:sldId id="468" r:id="rId14"/>
    <p:sldId id="469" r:id="rId15"/>
    <p:sldId id="470" r:id="rId16"/>
    <p:sldId id="471" r:id="rId17"/>
    <p:sldId id="466" r:id="rId18"/>
    <p:sldId id="472" r:id="rId19"/>
    <p:sldId id="529" r:id="rId20"/>
    <p:sldId id="530" r:id="rId21"/>
    <p:sldId id="531" r:id="rId22"/>
    <p:sldId id="532" r:id="rId23"/>
    <p:sldId id="543" r:id="rId24"/>
    <p:sldId id="534" r:id="rId25"/>
    <p:sldId id="535" r:id="rId26"/>
    <p:sldId id="536" r:id="rId27"/>
    <p:sldId id="537" r:id="rId28"/>
    <p:sldId id="473" r:id="rId29"/>
    <p:sldId id="474" r:id="rId30"/>
    <p:sldId id="544" r:id="rId31"/>
    <p:sldId id="475" r:id="rId32"/>
    <p:sldId id="476" r:id="rId33"/>
    <p:sldId id="477" r:id="rId34"/>
    <p:sldId id="478" r:id="rId35"/>
    <p:sldId id="479" r:id="rId36"/>
    <p:sldId id="480" r:id="rId37"/>
    <p:sldId id="481" r:id="rId38"/>
    <p:sldId id="482" r:id="rId39"/>
    <p:sldId id="483" r:id="rId40"/>
    <p:sldId id="322" r:id="rId41"/>
    <p:sldId id="323" r:id="rId42"/>
    <p:sldId id="324" r:id="rId43"/>
    <p:sldId id="325" r:id="rId44"/>
    <p:sldId id="326" r:id="rId45"/>
    <p:sldId id="540" r:id="rId46"/>
    <p:sldId id="541" r:id="rId47"/>
    <p:sldId id="327" r:id="rId48"/>
    <p:sldId id="546" r:id="rId49"/>
    <p:sldId id="547" r:id="rId50"/>
    <p:sldId id="574" r:id="rId51"/>
    <p:sldId id="575" r:id="rId52"/>
    <p:sldId id="576" r:id="rId53"/>
    <p:sldId id="577" r:id="rId54"/>
    <p:sldId id="578" r:id="rId55"/>
    <p:sldId id="579" r:id="rId56"/>
    <p:sldId id="580" r:id="rId57"/>
    <p:sldId id="581" r:id="rId58"/>
    <p:sldId id="582" r:id="rId59"/>
    <p:sldId id="583" r:id="rId60"/>
    <p:sldId id="584" r:id="rId61"/>
    <p:sldId id="585" r:id="rId62"/>
    <p:sldId id="586" r:id="rId63"/>
    <p:sldId id="587" r:id="rId64"/>
    <p:sldId id="588" r:id="rId65"/>
    <p:sldId id="589" r:id="rId66"/>
    <p:sldId id="590" r:id="rId67"/>
    <p:sldId id="591" r:id="rId68"/>
    <p:sldId id="592" r:id="rId69"/>
    <p:sldId id="567" r:id="rId70"/>
    <p:sldId id="568" r:id="rId71"/>
    <p:sldId id="569" r:id="rId72"/>
    <p:sldId id="570" r:id="rId73"/>
    <p:sldId id="571" r:id="rId74"/>
    <p:sldId id="572" r:id="rId75"/>
    <p:sldId id="573" r:id="rId76"/>
    <p:sldId id="539" r:id="rId7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hreads" id="{BFDBF042-7E23-4D89-9F35-B3173C29099E}">
          <p14:sldIdLst>
            <p14:sldId id="256"/>
            <p14:sldId id="257"/>
            <p14:sldId id="460"/>
            <p14:sldId id="461"/>
            <p14:sldId id="462"/>
            <p14:sldId id="463"/>
            <p14:sldId id="464"/>
            <p14:sldId id="465"/>
            <p14:sldId id="527"/>
            <p14:sldId id="467"/>
            <p14:sldId id="528"/>
            <p14:sldId id="468"/>
            <p14:sldId id="469"/>
            <p14:sldId id="470"/>
            <p14:sldId id="471"/>
            <p14:sldId id="466"/>
            <p14:sldId id="472"/>
            <p14:sldId id="529"/>
            <p14:sldId id="530"/>
            <p14:sldId id="531"/>
            <p14:sldId id="532"/>
            <p14:sldId id="543"/>
            <p14:sldId id="534"/>
            <p14:sldId id="535"/>
            <p14:sldId id="536"/>
            <p14:sldId id="537"/>
            <p14:sldId id="473"/>
            <p14:sldId id="474"/>
            <p14:sldId id="544"/>
            <p14:sldId id="475"/>
            <p14:sldId id="476"/>
            <p14:sldId id="477"/>
            <p14:sldId id="478"/>
            <p14:sldId id="479"/>
            <p14:sldId id="480"/>
            <p14:sldId id="481"/>
            <p14:sldId id="482"/>
            <p14:sldId id="483"/>
            <p14:sldId id="322"/>
            <p14:sldId id="323"/>
            <p14:sldId id="324"/>
            <p14:sldId id="325"/>
            <p14:sldId id="326"/>
            <p14:sldId id="540"/>
            <p14:sldId id="541"/>
            <p14:sldId id="327"/>
            <p14:sldId id="546"/>
            <p14:sldId id="547"/>
            <p14:sldId id="574"/>
            <p14:sldId id="575"/>
            <p14:sldId id="576"/>
            <p14:sldId id="577"/>
            <p14:sldId id="578"/>
            <p14:sldId id="579"/>
            <p14:sldId id="580"/>
            <p14:sldId id="581"/>
            <p14:sldId id="582"/>
            <p14:sldId id="583"/>
            <p14:sldId id="584"/>
            <p14:sldId id="585"/>
            <p14:sldId id="586"/>
            <p14:sldId id="587"/>
            <p14:sldId id="588"/>
            <p14:sldId id="589"/>
            <p14:sldId id="590"/>
            <p14:sldId id="591"/>
            <p14:sldId id="592"/>
            <p14:sldId id="567"/>
            <p14:sldId id="568"/>
            <p14:sldId id="569"/>
            <p14:sldId id="570"/>
            <p14:sldId id="571"/>
            <p14:sldId id="572"/>
            <p14:sldId id="573"/>
            <p14:sldId id="53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262"/>
    <a:srgbClr val="272262"/>
    <a:srgbClr val="A39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8499" autoAdjust="0"/>
  </p:normalViewPr>
  <p:slideViewPr>
    <p:cSldViewPr snapToGrid="0">
      <p:cViewPr varScale="1">
        <p:scale>
          <a:sx n="77" d="100"/>
          <a:sy n="77" d="100"/>
        </p:scale>
        <p:origin x="77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248BD-9081-4344-82A8-26AF608CC4EE}" type="datetimeFigureOut">
              <a:rPr lang="tr-TR" smtClean="0"/>
              <a:t>2.12.2025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58084-166C-41B4-BB73-200AD68CD400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49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12634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19429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D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82836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309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91434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16044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86601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/>
              <a:t>Mutex</a:t>
            </a:r>
            <a:r>
              <a:rPr lang="tr-TR" dirty="0"/>
              <a:t> m is </a:t>
            </a:r>
            <a:r>
              <a:rPr lang="tr-TR" dirty="0" err="1"/>
              <a:t>local</a:t>
            </a:r>
            <a:r>
              <a:rPr lang="tr-TR" dirty="0"/>
              <a:t> — </a:t>
            </a:r>
            <a:r>
              <a:rPr lang="tr-TR" dirty="0" err="1"/>
              <a:t>threads</a:t>
            </a:r>
            <a:r>
              <a:rPr lang="tr-TR" dirty="0"/>
              <a:t> </a:t>
            </a:r>
            <a:r>
              <a:rPr lang="tr-TR" dirty="0" err="1"/>
              <a:t>cannot</a:t>
            </a:r>
            <a:r>
              <a:rPr lang="tr-TR" dirty="0"/>
              <a:t> </a:t>
            </a:r>
            <a:r>
              <a:rPr lang="tr-TR" dirty="0" err="1"/>
              <a:t>share</a:t>
            </a:r>
            <a:r>
              <a:rPr lang="tr-TR" dirty="0"/>
              <a:t> it → </a:t>
            </a:r>
            <a:r>
              <a:rPr lang="tr-TR" dirty="0" err="1"/>
              <a:t>does</a:t>
            </a:r>
            <a:r>
              <a:rPr lang="tr-TR" dirty="0"/>
              <a:t> not </a:t>
            </a:r>
            <a:r>
              <a:rPr lang="tr-TR" dirty="0" err="1"/>
              <a:t>protect</a:t>
            </a:r>
            <a:r>
              <a:rPr lang="tr-TR" dirty="0"/>
              <a:t> </a:t>
            </a:r>
            <a:r>
              <a:rPr lang="tr-TR" dirty="0" err="1"/>
              <a:t>anything</a:t>
            </a:r>
            <a:endParaRPr lang="tr-TR" dirty="0"/>
          </a:p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648908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D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1911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92127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</a:t>
            </a:r>
          </a:p>
          <a:p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Spurious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wakeups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multiple 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consumers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require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(!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ready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).)</a:t>
            </a: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9057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22386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26312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179859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D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70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95842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71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33416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72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694750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73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048037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74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0696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3205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9944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5648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  <a:p>
            <a:r>
              <a:rPr lang="tr-TR" dirty="0" err="1"/>
              <a:t>Passing</a:t>
            </a:r>
            <a:r>
              <a:rPr lang="tr-TR" dirty="0"/>
              <a:t> </a:t>
            </a:r>
            <a:r>
              <a:rPr lang="tr-TR" dirty="0" err="1"/>
              <a:t>pointer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stack</a:t>
            </a:r>
            <a:r>
              <a:rPr lang="tr-TR" dirty="0"/>
              <a:t> </a:t>
            </a:r>
            <a:r>
              <a:rPr lang="tr-TR" dirty="0" err="1"/>
              <a:t>variable</a:t>
            </a:r>
            <a:r>
              <a:rPr lang="tr-TR" dirty="0"/>
              <a:t> </a:t>
            </a:r>
            <a:r>
              <a:rPr lang="tr-TR" dirty="0" err="1"/>
              <a:t>that</a:t>
            </a:r>
            <a:r>
              <a:rPr lang="tr-TR" dirty="0"/>
              <a:t> </a:t>
            </a:r>
            <a:r>
              <a:rPr lang="tr-TR" dirty="0" err="1"/>
              <a:t>goes</a:t>
            </a:r>
            <a:r>
              <a:rPr lang="tr-TR" dirty="0"/>
              <a:t> </a:t>
            </a:r>
            <a:r>
              <a:rPr lang="tr-TR" dirty="0" err="1"/>
              <a:t>out</a:t>
            </a:r>
            <a:r>
              <a:rPr lang="tr-TR" dirty="0"/>
              <a:t> of </a:t>
            </a:r>
            <a:r>
              <a:rPr lang="tr-TR" dirty="0" err="1"/>
              <a:t>scope</a:t>
            </a:r>
            <a:r>
              <a:rPr lang="tr-TR" dirty="0"/>
              <a:t> (</a:t>
            </a:r>
            <a:r>
              <a:rPr lang="tr-TR" dirty="0" err="1"/>
              <a:t>dangling</a:t>
            </a:r>
            <a:r>
              <a:rPr lang="tr-TR" dirty="0"/>
              <a:t> </a:t>
            </a:r>
            <a:r>
              <a:rPr lang="tr-TR" dirty="0" err="1"/>
              <a:t>pointer</a:t>
            </a:r>
            <a:r>
              <a:rPr lang="tr-TR" dirty="0"/>
              <a:t>)</a:t>
            </a:r>
            <a:br>
              <a:rPr lang="tr-TR" dirty="0"/>
            </a:b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321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/>
              <a:t>Returning</a:t>
            </a:r>
            <a:r>
              <a:rPr lang="tr-TR" dirty="0"/>
              <a:t> an </a:t>
            </a:r>
            <a:r>
              <a:rPr lang="tr-TR" dirty="0" err="1"/>
              <a:t>integer</a:t>
            </a:r>
            <a:r>
              <a:rPr lang="tr-TR" dirty="0"/>
              <a:t> </a:t>
            </a:r>
            <a:r>
              <a:rPr lang="tr-TR" dirty="0" err="1"/>
              <a:t>where</a:t>
            </a:r>
            <a:r>
              <a:rPr lang="tr-TR" dirty="0"/>
              <a:t> a </a:t>
            </a:r>
            <a:r>
              <a:rPr lang="tr-TR" dirty="0" err="1"/>
              <a:t>void</a:t>
            </a:r>
            <a:r>
              <a:rPr lang="tr-TR" dirty="0"/>
              <a:t>* is </a:t>
            </a:r>
            <a:r>
              <a:rPr lang="tr-TR" dirty="0" err="1"/>
              <a:t>expected</a:t>
            </a:r>
            <a:r>
              <a:rPr lang="tr-TR" dirty="0"/>
              <a:t> </a:t>
            </a:r>
            <a:r>
              <a:rPr lang="tr-TR" dirty="0" err="1"/>
              <a:t>causes</a:t>
            </a:r>
            <a:r>
              <a:rPr lang="tr-TR" dirty="0"/>
              <a:t> </a:t>
            </a:r>
            <a:r>
              <a:rPr lang="tr-TR" dirty="0" err="1"/>
              <a:t>undefined</a:t>
            </a:r>
            <a:r>
              <a:rPr lang="tr-TR" dirty="0"/>
              <a:t> </a:t>
            </a:r>
            <a:r>
              <a:rPr lang="tr-TR" dirty="0" err="1"/>
              <a:t>behavior</a:t>
            </a:r>
            <a:endParaRPr lang="tr-TR" dirty="0"/>
          </a:p>
          <a:p>
            <a:r>
              <a:rPr lang="tr-TR" dirty="0"/>
              <a:t>A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268367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6173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 — 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joining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already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joined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thread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tr-T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undefined</a:t>
            </a:r>
            <a:r>
              <a:rPr lang="tr-T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3022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0864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ctrTitle" hasCustomPrompt="1"/>
          </p:nvPr>
        </p:nvSpPr>
        <p:spPr>
          <a:xfrm>
            <a:off x="0" y="2552700"/>
            <a:ext cx="7905786" cy="186927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 hasCustomPrompt="1"/>
          </p:nvPr>
        </p:nvSpPr>
        <p:spPr>
          <a:xfrm>
            <a:off x="463550" y="4569301"/>
            <a:ext cx="7150100" cy="119017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6226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tr-TR" dirty="0"/>
          </a:p>
        </p:txBody>
      </p:sp>
      <p:pic>
        <p:nvPicPr>
          <p:cNvPr id="15" name="Resim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86" y="1146843"/>
            <a:ext cx="4651220" cy="49542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8ABC588E-A8DF-4562-B933-9133F9412785}" type="datetime1">
              <a:rPr lang="tr-TR" smtClean="0"/>
              <a:t>2.12.2025</a:t>
            </a:fld>
            <a:endParaRPr lang="tr-TR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Dikey Başlık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83E91EC7-3640-4CF8-BCA5-E8748E3A5A8C}" type="datetime1">
              <a:rPr lang="tr-TR" smtClean="0"/>
              <a:t>2.12.2025</a:t>
            </a:fld>
            <a:endParaRPr lang="tr-TR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6713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1351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25"/>
            <a:ext cx="12191999" cy="685088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3392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5606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3402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F942FC22-BA85-C53B-2928-0C2B75A51D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lang="pt-BR" spc="-105"/>
              <a:t>Y</a:t>
            </a:r>
            <a:r>
              <a:rPr lang="pt-BR" spc="-145"/>
              <a:t> </a:t>
            </a:r>
            <a:r>
              <a:rPr lang="pt-BR" spc="-70"/>
              <a:t>ı</a:t>
            </a:r>
            <a:r>
              <a:rPr lang="pt-BR" spc="-140"/>
              <a:t> </a:t>
            </a:r>
            <a:r>
              <a:rPr lang="pt-BR" spc="-70"/>
              <a:t>l</a:t>
            </a:r>
            <a:r>
              <a:rPr lang="pt-BR" spc="-140"/>
              <a:t> </a:t>
            </a:r>
            <a:r>
              <a:rPr lang="pt-BR" spc="-125"/>
              <a:t>d</a:t>
            </a:r>
            <a:r>
              <a:rPr lang="pt-BR" spc="-145"/>
              <a:t> </a:t>
            </a:r>
            <a:r>
              <a:rPr lang="pt-BR" spc="-70"/>
              <a:t>ı</a:t>
            </a:r>
            <a:r>
              <a:rPr lang="pt-BR" spc="-155"/>
              <a:t> </a:t>
            </a:r>
            <a:r>
              <a:rPr lang="pt-BR" spc="90"/>
              <a:t>z</a:t>
            </a:r>
            <a:r>
              <a:rPr lang="pt-BR" spc="25"/>
              <a:t>  </a:t>
            </a:r>
            <a:r>
              <a:rPr lang="pt-BR" spc="-215"/>
              <a:t>T</a:t>
            </a:r>
            <a:r>
              <a:rPr lang="pt-BR" spc="-145"/>
              <a:t> </a:t>
            </a:r>
            <a:r>
              <a:rPr lang="pt-BR" spc="-200"/>
              <a:t>e</a:t>
            </a:r>
            <a:r>
              <a:rPr lang="pt-BR" spc="-145"/>
              <a:t> </a:t>
            </a:r>
            <a:r>
              <a:rPr lang="pt-BR" spc="-125"/>
              <a:t>k</a:t>
            </a:r>
            <a:r>
              <a:rPr lang="pt-BR" spc="-145"/>
              <a:t> </a:t>
            </a:r>
            <a:r>
              <a:rPr lang="pt-BR" spc="-180"/>
              <a:t>n</a:t>
            </a:r>
            <a:r>
              <a:rPr lang="pt-BR" spc="-155"/>
              <a:t> </a:t>
            </a:r>
            <a:r>
              <a:rPr lang="pt-BR" spc="-70"/>
              <a:t>i</a:t>
            </a:r>
            <a:r>
              <a:rPr lang="pt-BR" spc="-155"/>
              <a:t> </a:t>
            </a:r>
            <a:r>
              <a:rPr lang="pt-BR"/>
              <a:t>k</a:t>
            </a:r>
            <a:r>
              <a:rPr lang="pt-BR" spc="25"/>
              <a:t>  </a:t>
            </a:r>
            <a:r>
              <a:rPr lang="pt-BR"/>
              <a:t>Ü</a:t>
            </a:r>
            <a:r>
              <a:rPr lang="pt-BR" spc="-135"/>
              <a:t> </a:t>
            </a:r>
            <a:r>
              <a:rPr lang="pt-BR" spc="-180"/>
              <a:t>n</a:t>
            </a:r>
            <a:r>
              <a:rPr lang="pt-BR" spc="-145"/>
              <a:t> </a:t>
            </a:r>
            <a:r>
              <a:rPr lang="pt-BR" spc="-70"/>
              <a:t>i</a:t>
            </a:r>
            <a:r>
              <a:rPr lang="pt-BR" spc="-140"/>
              <a:t> </a:t>
            </a:r>
            <a:r>
              <a:rPr lang="pt-BR" spc="-25"/>
              <a:t>v</a:t>
            </a:r>
            <a:r>
              <a:rPr lang="pt-BR" spc="-155"/>
              <a:t> </a:t>
            </a:r>
            <a:r>
              <a:rPr lang="pt-BR" spc="-200"/>
              <a:t>e</a:t>
            </a:r>
            <a:r>
              <a:rPr lang="pt-BR" spc="-155"/>
              <a:t> </a:t>
            </a:r>
            <a:r>
              <a:rPr lang="pt-BR" spc="-170"/>
              <a:t>r</a:t>
            </a:r>
            <a:r>
              <a:rPr lang="pt-BR" spc="-155"/>
              <a:t> </a:t>
            </a:r>
            <a:r>
              <a:rPr lang="pt-BR" spc="-135"/>
              <a:t>s</a:t>
            </a:r>
            <a:r>
              <a:rPr lang="pt-BR" spc="-155"/>
              <a:t> </a:t>
            </a:r>
            <a:r>
              <a:rPr lang="pt-BR" spc="-70"/>
              <a:t>i</a:t>
            </a:r>
            <a:r>
              <a:rPr lang="pt-BR" spc="-140"/>
              <a:t> </a:t>
            </a:r>
            <a:r>
              <a:rPr lang="pt-BR" spc="75"/>
              <a:t>t</a:t>
            </a:r>
            <a:r>
              <a:rPr lang="pt-BR" spc="-155"/>
              <a:t> </a:t>
            </a:r>
            <a:r>
              <a:rPr lang="pt-BR" spc="-200"/>
              <a:t>e</a:t>
            </a:r>
            <a:r>
              <a:rPr lang="pt-BR" spc="-155"/>
              <a:t> </a:t>
            </a:r>
            <a:r>
              <a:rPr lang="pt-BR" spc="-135"/>
              <a:t>s</a:t>
            </a:r>
            <a:r>
              <a:rPr lang="pt-BR" spc="-155"/>
              <a:t> </a:t>
            </a:r>
            <a:r>
              <a:rPr lang="pt-BR" spc="-50"/>
              <a:t>i</a:t>
            </a:r>
            <a:r>
              <a:rPr lang="pt-BR"/>
              <a:t>	-</a:t>
            </a:r>
            <a:r>
              <a:rPr lang="pt-BR" spc="340"/>
              <a:t> </a:t>
            </a:r>
            <a:r>
              <a:rPr lang="pt-BR" spc="-120"/>
              <a:t>B</a:t>
            </a:r>
            <a:r>
              <a:rPr lang="pt-BR" spc="-145"/>
              <a:t> </a:t>
            </a:r>
            <a:r>
              <a:rPr lang="pt-BR" spc="-70"/>
              <a:t>i</a:t>
            </a:r>
            <a:r>
              <a:rPr lang="pt-BR" spc="-140"/>
              <a:t> </a:t>
            </a:r>
            <a:r>
              <a:rPr lang="pt-BR" spc="-70"/>
              <a:t>l</a:t>
            </a:r>
            <a:r>
              <a:rPr lang="pt-BR" spc="-140"/>
              <a:t> </a:t>
            </a:r>
            <a:r>
              <a:rPr lang="pt-BR" spc="-195"/>
              <a:t>g</a:t>
            </a:r>
            <a:r>
              <a:rPr lang="pt-BR" spc="-145"/>
              <a:t> </a:t>
            </a:r>
            <a:r>
              <a:rPr lang="pt-BR" spc="-70"/>
              <a:t>i</a:t>
            </a:r>
            <a:r>
              <a:rPr lang="pt-BR" spc="-140"/>
              <a:t> </a:t>
            </a:r>
            <a:r>
              <a:rPr lang="pt-BR" spc="-135"/>
              <a:t>s</a:t>
            </a:r>
            <a:r>
              <a:rPr lang="pt-BR" spc="-155"/>
              <a:t> </a:t>
            </a:r>
            <a:r>
              <a:rPr lang="pt-BR" spc="-160"/>
              <a:t>a</a:t>
            </a:r>
            <a:r>
              <a:rPr lang="pt-BR" spc="-155"/>
              <a:t> </a:t>
            </a:r>
            <a:r>
              <a:rPr lang="pt-BR" spc="-95"/>
              <a:t>y</a:t>
            </a:r>
            <a:r>
              <a:rPr lang="pt-BR" spc="-145"/>
              <a:t> </a:t>
            </a:r>
            <a:r>
              <a:rPr lang="pt-BR" spc="-160"/>
              <a:t>a</a:t>
            </a:r>
            <a:r>
              <a:rPr lang="pt-BR" spc="-155"/>
              <a:t> </a:t>
            </a:r>
            <a:r>
              <a:rPr lang="pt-BR"/>
              <a:t>r</a:t>
            </a:r>
            <a:r>
              <a:rPr lang="pt-BR" spc="480"/>
              <a:t> </a:t>
            </a:r>
            <a:r>
              <a:rPr lang="pt-BR" spc="-105"/>
              <a:t>M</a:t>
            </a:r>
            <a:r>
              <a:rPr lang="pt-BR" spc="-145"/>
              <a:t> </a:t>
            </a:r>
            <a:r>
              <a:rPr lang="pt-BR" spc="-180"/>
              <a:t>ü</a:t>
            </a:r>
            <a:r>
              <a:rPr lang="pt-BR" spc="-145"/>
              <a:t> </a:t>
            </a:r>
            <a:r>
              <a:rPr lang="pt-BR" spc="-210"/>
              <a:t>h</a:t>
            </a:r>
            <a:r>
              <a:rPr lang="pt-BR" spc="-145"/>
              <a:t> </a:t>
            </a:r>
            <a:r>
              <a:rPr lang="pt-BR" spc="-200"/>
              <a:t>e</a:t>
            </a:r>
            <a:r>
              <a:rPr lang="pt-BR" spc="-155"/>
              <a:t> </a:t>
            </a:r>
            <a:r>
              <a:rPr lang="pt-BR" spc="-180"/>
              <a:t>n</a:t>
            </a:r>
            <a:r>
              <a:rPr lang="pt-BR" spc="-165"/>
              <a:t> </a:t>
            </a:r>
            <a:r>
              <a:rPr lang="pt-BR" spc="-125"/>
              <a:t>d</a:t>
            </a:r>
            <a:r>
              <a:rPr lang="pt-BR" spc="-155"/>
              <a:t> </a:t>
            </a:r>
            <a:r>
              <a:rPr lang="pt-BR" spc="-70"/>
              <a:t>i</a:t>
            </a:r>
            <a:r>
              <a:rPr lang="pt-BR" spc="-155"/>
              <a:t> </a:t>
            </a:r>
            <a:r>
              <a:rPr lang="pt-BR" spc="-135"/>
              <a:t>s</a:t>
            </a:r>
            <a:r>
              <a:rPr lang="pt-BR" spc="-155"/>
              <a:t> </a:t>
            </a:r>
            <a:r>
              <a:rPr lang="pt-BR" spc="-70"/>
              <a:t>l</a:t>
            </a:r>
            <a:r>
              <a:rPr lang="pt-BR" spc="-140"/>
              <a:t> </a:t>
            </a:r>
            <a:r>
              <a:rPr lang="pt-BR" spc="-70"/>
              <a:t>i</a:t>
            </a:r>
            <a:r>
              <a:rPr lang="pt-BR" spc="-155"/>
              <a:t> </a:t>
            </a:r>
            <a:r>
              <a:rPr lang="pt-BR" spc="-195"/>
              <a:t>ğ</a:t>
            </a:r>
            <a:r>
              <a:rPr lang="pt-BR" spc="-145"/>
              <a:t> </a:t>
            </a:r>
            <a:r>
              <a:rPr lang="pt-BR"/>
              <a:t>i</a:t>
            </a:r>
            <a:r>
              <a:rPr lang="pt-BR" spc="495"/>
              <a:t> </a:t>
            </a:r>
            <a:r>
              <a:rPr lang="pt-BR" spc="-120"/>
              <a:t>B</a:t>
            </a:r>
            <a:r>
              <a:rPr lang="pt-BR" spc="-145"/>
              <a:t> </a:t>
            </a:r>
            <a:r>
              <a:rPr lang="pt-BR" spc="-195"/>
              <a:t>ö</a:t>
            </a:r>
            <a:r>
              <a:rPr lang="pt-BR" spc="-145"/>
              <a:t> </a:t>
            </a:r>
            <a:r>
              <a:rPr lang="pt-BR" spc="-70"/>
              <a:t>l</a:t>
            </a:r>
            <a:r>
              <a:rPr lang="pt-BR" spc="-140"/>
              <a:t> </a:t>
            </a:r>
            <a:r>
              <a:rPr lang="pt-BR" spc="-180"/>
              <a:t>ü</a:t>
            </a:r>
            <a:r>
              <a:rPr lang="pt-BR" spc="-155"/>
              <a:t> </a:t>
            </a:r>
            <a:r>
              <a:rPr lang="pt-BR" spc="-295"/>
              <a:t>m</a:t>
            </a:r>
            <a:r>
              <a:rPr lang="pt-BR" spc="-155"/>
              <a:t> </a:t>
            </a:r>
            <a:r>
              <a:rPr lang="pt-BR" spc="-50"/>
              <a:t>ü</a:t>
            </a:r>
            <a:endParaRPr lang="pt-BR" spc="-50" dirty="0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34436B18-D6F0-FE13-7BE2-A9DCCBF1820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94463F8E-0E3D-5277-5915-55726C08B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4106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-2" y="6524235"/>
            <a:ext cx="9919105" cy="365125"/>
          </a:xfrm>
          <a:prstGeom prst="rect">
            <a:avLst/>
          </a:prstGeom>
        </p:spPr>
        <p:txBody>
          <a:bodyPr/>
          <a:lstStyle/>
          <a:p>
            <a:fld id="{B870EF73-2403-4E6B-AD4F-E5B067AB2543}" type="datetime1">
              <a:rPr lang="tr-TR" smtClean="0"/>
              <a:t>2.12.2025</a:t>
            </a:fld>
            <a:endParaRPr lang="tr-TR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12192000" cy="6850864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86" y="1146843"/>
            <a:ext cx="4651220" cy="4954258"/>
          </a:xfrm>
          <a:prstGeom prst="rect">
            <a:avLst/>
          </a:prstGeom>
        </p:spPr>
      </p:pic>
      <p:sp>
        <p:nvSpPr>
          <p:cNvPr id="3" name="Metin Yer Tutucusu 2"/>
          <p:cNvSpPr>
            <a:spLocks noGrp="1"/>
          </p:cNvSpPr>
          <p:nvPr>
            <p:ph type="body" idx="1" hasCustomPrompt="1"/>
          </p:nvPr>
        </p:nvSpPr>
        <p:spPr>
          <a:xfrm>
            <a:off x="635000" y="4662914"/>
            <a:ext cx="690578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7226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365006" y="2458391"/>
            <a:ext cx="7540780" cy="194927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-1" y="6511746"/>
            <a:ext cx="9919105" cy="365125"/>
          </a:xfrm>
          <a:prstGeom prst="rect">
            <a:avLst/>
          </a:prstGeom>
        </p:spPr>
        <p:txBody>
          <a:bodyPr/>
          <a:lstStyle/>
          <a:p>
            <a:fld id="{6D7A2D1D-026D-4F91-9045-2FBFE9480BAE}" type="datetime1">
              <a:rPr lang="tr-TR" smtClean="0"/>
              <a:t>2.12.2025</a:t>
            </a:fld>
            <a:endParaRPr lang="tr-TR" dirty="0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>
          <a:xfrm>
            <a:off x="0" y="6080847"/>
            <a:ext cx="9919105" cy="430899"/>
          </a:xfrm>
        </p:spPr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>
          <a:xfrm>
            <a:off x="-1" y="6542731"/>
            <a:ext cx="9917518" cy="365125"/>
          </a:xfrm>
          <a:prstGeom prst="rect">
            <a:avLst/>
          </a:prstGeom>
        </p:spPr>
        <p:txBody>
          <a:bodyPr/>
          <a:lstStyle/>
          <a:p>
            <a:fld id="{27CD02C4-F7D1-42D1-B1E5-063F4F03A9BF}" type="datetime1">
              <a:rPr lang="tr-TR" smtClean="0"/>
              <a:t>2.12.2025</a:t>
            </a:fld>
            <a:endParaRPr lang="tr-TR" dirty="0"/>
          </a:p>
        </p:txBody>
      </p:sp>
      <p:sp>
        <p:nvSpPr>
          <p:cNvPr id="8" name="Alt 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F0528D37-9281-40EB-8F70-30FC0F27FE11}" type="datetime1">
              <a:rPr lang="tr-TR" smtClean="0"/>
              <a:t>2.12.2025</a:t>
            </a:fld>
            <a:endParaRPr lang="tr-TR" dirty="0"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7B48F94D-BA9E-47BF-9D94-04131422B10C}" type="datetime1">
              <a:rPr lang="tr-TR" smtClean="0"/>
              <a:t>2.12.2025</a:t>
            </a:fld>
            <a:endParaRPr lang="tr-TR" dirty="0"/>
          </a:p>
        </p:txBody>
      </p:sp>
      <p:sp>
        <p:nvSpPr>
          <p:cNvPr id="3" name="Alt 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-1" y="6541572"/>
            <a:ext cx="9917518" cy="365125"/>
          </a:xfrm>
          <a:prstGeom prst="rect">
            <a:avLst/>
          </a:prstGeom>
        </p:spPr>
        <p:txBody>
          <a:bodyPr/>
          <a:lstStyle/>
          <a:p>
            <a:fld id="{669E64CB-235F-47B3-A3F5-A4841B8CD001}" type="datetime1">
              <a:rPr lang="tr-TR" smtClean="0"/>
              <a:t>2.12.2025</a:t>
            </a:fld>
            <a:endParaRPr lang="tr-TR" dirty="0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-1" y="6541572"/>
            <a:ext cx="9917518" cy="365125"/>
          </a:xfrm>
          <a:prstGeom prst="rect">
            <a:avLst/>
          </a:prstGeom>
        </p:spPr>
        <p:txBody>
          <a:bodyPr/>
          <a:lstStyle/>
          <a:p>
            <a:fld id="{8BEA1326-E644-42B3-B8DF-73C1884F4E1A}" type="datetime1">
              <a:rPr lang="tr-TR" smtClean="0"/>
              <a:t>2.12.2025</a:t>
            </a:fld>
            <a:endParaRPr lang="tr-TR" dirty="0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Resim 1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0864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55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-1" y="6512011"/>
            <a:ext cx="9919105" cy="3459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262262"/>
                </a:solidFill>
              </a:defRPr>
            </a:lvl1pPr>
          </a:lstStyle>
          <a:p>
            <a:fld id="{69AED4F1-08A4-4089-B665-09193735C368}" type="datetime1">
              <a:rPr lang="tr-TR" smtClean="0"/>
              <a:t>2.12.2025</a:t>
            </a:fld>
            <a:endParaRPr lang="tr-TR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3"/>
          </p:nvPr>
        </p:nvSpPr>
        <p:spPr>
          <a:xfrm>
            <a:off x="-1" y="6081112"/>
            <a:ext cx="9919105" cy="430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b="1" spc="300">
                <a:solidFill>
                  <a:schemeClr val="bg1"/>
                </a:solidFill>
                <a:latin typeface="Monotype Corsiva" panose="03010101010201010101" pitchFamily="66" charset="0"/>
              </a:defRPr>
            </a:lvl1pPr>
          </a:lstStyle>
          <a:p>
            <a:r>
              <a:rPr lang="tr-TR"/>
              <a:t>Yıldız Teknik Üniversitesi - Bilgisayar Mühendisliği Bölümü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rgbClr val="262262"/>
                </a:solidFill>
              </a:defRPr>
            </a:lvl1pPr>
          </a:lstStyle>
          <a:p>
            <a:fld id="{EEAA0867-6936-4363-B760-720D9179A02D}" type="slidenum">
              <a:rPr lang="tr-TR" smtClean="0"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-25"/>
            <a:ext cx="12191999" cy="685088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307924"/>
            <a:ext cx="8534400" cy="1301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870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41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-25"/>
            <a:ext cx="12192000" cy="6858634"/>
            <a:chOff x="0" y="-25"/>
            <a:chExt cx="12192000" cy="6858634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28428" y="5693980"/>
              <a:ext cx="1216152" cy="116401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-25"/>
              <a:ext cx="12191999" cy="685088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05750" y="1146835"/>
              <a:ext cx="4286250" cy="4954270"/>
            </a:xfrm>
            <a:prstGeom prst="rect">
              <a:avLst/>
            </a:prstGeom>
          </p:spPr>
        </p:pic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xfrm>
            <a:off x="1484757" y="2934411"/>
            <a:ext cx="4934585" cy="1416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5475"/>
              </a:lnSpc>
              <a:spcBef>
                <a:spcPts val="100"/>
              </a:spcBef>
            </a:pPr>
            <a:r>
              <a:rPr sz="4800" dirty="0">
                <a:solidFill>
                  <a:srgbClr val="FFFFFF"/>
                </a:solidFill>
              </a:rPr>
              <a:t>İŞLETİM</a:t>
            </a:r>
            <a:r>
              <a:rPr sz="4800" spc="-155" dirty="0">
                <a:solidFill>
                  <a:srgbClr val="FFFFFF"/>
                </a:solidFill>
              </a:rPr>
              <a:t> </a:t>
            </a:r>
            <a:r>
              <a:rPr sz="4800" spc="-10" dirty="0">
                <a:solidFill>
                  <a:srgbClr val="FFFFFF"/>
                </a:solidFill>
              </a:rPr>
              <a:t>SİSTEMLERİ</a:t>
            </a:r>
            <a:endParaRPr sz="4800" dirty="0"/>
          </a:p>
          <a:p>
            <a:pPr marL="1270" algn="ctr">
              <a:lnSpc>
                <a:spcPts val="5475"/>
              </a:lnSpc>
            </a:pPr>
            <a:r>
              <a:rPr sz="4800" spc="-25" dirty="0">
                <a:solidFill>
                  <a:srgbClr val="FFFFFF"/>
                </a:solidFill>
              </a:rPr>
              <a:t>UYGULAMA-</a:t>
            </a:r>
            <a:r>
              <a:rPr lang="tr-TR" sz="4800" spc="-50" dirty="0">
                <a:solidFill>
                  <a:srgbClr val="FFFFFF"/>
                </a:solidFill>
              </a:rPr>
              <a:t>4</a:t>
            </a:r>
            <a:endParaRPr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r>
              <a:rPr dirty="0"/>
              <a:t>The return value is 0 for OK.</a:t>
            </a:r>
            <a:endParaRPr lang="tr-TR" altLang="x-none" dirty="0"/>
          </a:p>
          <a:p>
            <a:pPr lvl="1"/>
            <a:r>
              <a:rPr dirty="0"/>
              <a:t>positive error number on error.</a:t>
            </a:r>
          </a:p>
          <a:p>
            <a:endParaRPr dirty="0"/>
          </a:p>
          <a:p>
            <a:r>
              <a:rPr dirty="0"/>
              <a:t>Does not set errno !!! </a:t>
            </a:r>
          </a:p>
          <a:p>
            <a:endParaRPr dirty="0"/>
          </a:p>
          <a:p>
            <a:r>
              <a:rPr dirty="0"/>
              <a:t>Thread ID is returned in </a:t>
            </a:r>
            <a:r>
              <a:rPr b="1" dirty="0"/>
              <a:t>tid</a:t>
            </a:r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1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ourier New" panose="02070309020205020404" pitchFamily="49" charset="0"/>
                <a:ea typeface="+mj-ea"/>
                <a:cs typeface="+mj-cs"/>
              </a:rPr>
              <a:t>pthread_create</a:t>
            </a:r>
            <a:r>
              <a:rPr kumimoji="0" lang="en-US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ourier New" panose="02070309020205020404" pitchFamily="49" charset="0"/>
                <a:ea typeface="+mj-ea"/>
                <a:cs typeface="+mj-cs"/>
              </a:rPr>
              <a:t>()</a:t>
            </a:r>
            <a:endParaRPr kumimoji="0" lang="tr-TR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2955" y="210820"/>
            <a:ext cx="7666990" cy="5628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endParaRPr lang="tr-TR" altLang="x-none" dirty="0"/>
          </a:p>
          <a:p>
            <a:r>
              <a:rPr dirty="0"/>
              <a:t>Each thread has a unique ID, a thread can find out it's ID by calling </a:t>
            </a:r>
            <a:r>
              <a:rPr b="1" dirty="0"/>
              <a:t>pthread_self()</a:t>
            </a:r>
            <a:r>
              <a:rPr dirty="0"/>
              <a:t>. </a:t>
            </a:r>
          </a:p>
          <a:p>
            <a:pPr>
              <a:buNone/>
            </a:pPr>
            <a:endParaRPr lang="tr-TR" altLang="x-none" dirty="0"/>
          </a:p>
          <a:p>
            <a:r>
              <a:rPr dirty="0"/>
              <a:t>Thread IDs are of type pthread_t which is usually an unsigned int. When debugging, it's often useful to do something like this:</a:t>
            </a:r>
            <a:endParaRPr lang="tr-TR" altLang="x-none" dirty="0"/>
          </a:p>
          <a:p>
            <a:pPr lvl="1"/>
            <a:r>
              <a:rPr b="1" dirty="0"/>
              <a:t>printf("Thread %u:\n",pthread_self());</a:t>
            </a:r>
          </a:p>
          <a:p>
            <a:pPr>
              <a:buNone/>
            </a:pPr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Thread IDs</a:t>
            </a:r>
            <a:endParaRPr kumimoji="0" lang="tr-TR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endParaRPr lang="tr-TR" altLang="x-none" dirty="0"/>
          </a:p>
          <a:p>
            <a:r>
              <a:rPr dirty="0"/>
              <a:t>When </a:t>
            </a:r>
            <a:r>
              <a:rPr b="1" dirty="0"/>
              <a:t>func() </a:t>
            </a:r>
            <a:r>
              <a:rPr dirty="0"/>
              <a:t>is called the value </a:t>
            </a:r>
            <a:r>
              <a:rPr b="1" dirty="0"/>
              <a:t>arg </a:t>
            </a:r>
            <a:r>
              <a:rPr dirty="0"/>
              <a:t>specified in the call to </a:t>
            </a:r>
            <a:r>
              <a:rPr b="1" dirty="0"/>
              <a:t>pthread_create()</a:t>
            </a:r>
            <a:r>
              <a:rPr dirty="0"/>
              <a:t> is passed as a parameter.</a:t>
            </a:r>
          </a:p>
          <a:p>
            <a:endParaRPr dirty="0"/>
          </a:p>
          <a:p>
            <a:r>
              <a:rPr b="1" dirty="0"/>
              <a:t>func</a:t>
            </a:r>
            <a:r>
              <a:rPr dirty="0"/>
              <a:t> can have </a:t>
            </a:r>
            <a:r>
              <a:rPr b="1" dirty="0"/>
              <a:t>only 1 </a:t>
            </a:r>
            <a:r>
              <a:rPr dirty="0"/>
              <a:t>parameter, and it can't be larger than the size of a</a:t>
            </a:r>
            <a:r>
              <a:rPr b="1" dirty="0"/>
              <a:t> void *</a:t>
            </a:r>
            <a:r>
              <a:rPr dirty="0"/>
              <a:t>.</a:t>
            </a:r>
            <a:r>
              <a:rPr lang="tr-TR" dirty="0"/>
              <a:t> (on a 64-bit </a:t>
            </a:r>
            <a:r>
              <a:rPr lang="tr-TR" dirty="0" err="1"/>
              <a:t>system</a:t>
            </a:r>
            <a:r>
              <a:rPr lang="tr-TR" dirty="0"/>
              <a:t> -&gt; 8 </a:t>
            </a:r>
            <a:r>
              <a:rPr lang="tr-TR" dirty="0" err="1"/>
              <a:t>bytes</a:t>
            </a:r>
            <a:r>
              <a:rPr lang="tr-TR" dirty="0"/>
              <a:t>)</a:t>
            </a:r>
            <a:endParaRPr dirty="0"/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Thread Arguments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endParaRPr lang="tr-TR" altLang="x-none" dirty="0"/>
          </a:p>
          <a:p>
            <a:r>
              <a:rPr dirty="0"/>
              <a:t>Complex parameters can be passed by creating a structure and passing the address of the structure. </a:t>
            </a:r>
          </a:p>
          <a:p>
            <a:endParaRPr dirty="0"/>
          </a:p>
          <a:p>
            <a:r>
              <a:rPr dirty="0"/>
              <a:t>The structure can't be a local variable (of the function calling </a:t>
            </a:r>
            <a:r>
              <a:rPr b="1" dirty="0"/>
              <a:t>pthread_create</a:t>
            </a:r>
            <a:r>
              <a:rPr dirty="0"/>
              <a:t>)!!</a:t>
            </a:r>
            <a:endParaRPr lang="tr-TR" altLang="x-none" dirty="0"/>
          </a:p>
          <a:p>
            <a:pPr lvl="1"/>
            <a:r>
              <a:rPr dirty="0"/>
              <a:t>threads have different stacks!</a:t>
            </a:r>
          </a:p>
          <a:p>
            <a:endParaRPr dirty="0"/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Thread Arguments (cont.) </a:t>
            </a:r>
            <a:endParaRPr kumimoji="0" lang="tr-TR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481138"/>
            <a:ext cx="8229600" cy="4525963"/>
          </a:xfrm>
        </p:spPr>
        <p:txBody>
          <a:bodyPr vert="horz">
            <a:normAutofit lnSpcReduction="10000"/>
          </a:bodyPr>
          <a:lstStyle/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struct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{ 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x,y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} 2ints;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endParaRPr kumimoji="0" lang="tr-T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 *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blah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void *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{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tr-TR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struct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2ints *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foo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(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struct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2ints *) 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arg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tr-TR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printf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("%u sum of %d and %d is %d\n",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tr-TR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 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pthread_self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(), </a:t>
            </a:r>
            <a:endParaRPr kumimoji="0" lang="tr-T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tr-TR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foo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-&gt;x, 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foo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-&gt;y, 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tr-TR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foo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-&gt;</a:t>
            </a:r>
            <a:r>
              <a:rPr kumimoji="0" lang="en-US" sz="27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x+foo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-&gt;y);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tr-TR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return(NULL);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endParaRPr kumimoji="0" lang="tr-T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Thread 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args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example</a:t>
            </a:r>
            <a:endParaRPr kumimoji="0" lang="tr-TR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2505" y="264795"/>
            <a:ext cx="7317105" cy="5485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481138"/>
            <a:ext cx="8229600" cy="4525963"/>
          </a:xfrm>
        </p:spPr>
        <p:txBody>
          <a:bodyPr vert="horz">
            <a:normAutofit lnSpcReduction="10000"/>
          </a:bodyPr>
          <a:lstStyle/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Once a thread is created, it starts executing the function </a:t>
            </a:r>
            <a:r>
              <a:rPr kumimoji="0" lang="en-US" sz="27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specified in the call to </a:t>
            </a:r>
            <a:r>
              <a:rPr kumimoji="0" lang="en-US" sz="27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pthread_create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</a:t>
            </a:r>
            <a:r>
              <a:rPr kumimoji="0" lang="en-US" sz="27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 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returns, the thread is terminated.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thread can also be terminated by calling </a:t>
            </a:r>
            <a:r>
              <a:rPr kumimoji="0" lang="en-US" sz="27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pthread_exit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().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main() 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returns or any thread calls exit()all threads are terminated.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endParaRPr kumimoji="0" lang="tr-T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Thread Lifespan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  <p:sp>
        <p:nvSpPr>
          <p:cNvPr id="9" name="Content Placeholder 5"/>
          <p:cNvSpPr txBox="1"/>
          <p:nvPr/>
        </p:nvSpPr>
        <p:spPr>
          <a:xfrm>
            <a:off x="838200" y="1013901"/>
            <a:ext cx="3225800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b="1" dirty="0">
                <a:solidFill>
                  <a:srgbClr val="FF0000"/>
                </a:solidFill>
              </a:rPr>
              <a:t>Ex_1_pthread1.c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8804DA6-F4DC-48CE-713B-8A6708781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42246" cy="4155045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0703FADB-F2E3-0D7A-4422-FB2AE6E0A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577" y="1823000"/>
            <a:ext cx="6117345" cy="4021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rcRect t="38828"/>
          <a:stretch/>
        </p:blipFill>
        <p:spPr>
          <a:xfrm>
            <a:off x="2379345" y="2441275"/>
            <a:ext cx="7616190" cy="35029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B13F2456-A4CF-1784-7700-E7920397E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344" y="182881"/>
            <a:ext cx="7599834" cy="2345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Section </a:t>
            </a:r>
            <a:r>
              <a:rPr spc="-10" dirty="0"/>
              <a:t>Outline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07159"/>
            <a:ext cx="10668336" cy="2612895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240029" algn="l"/>
              </a:tabLst>
            </a:pPr>
            <a:r>
              <a:rPr lang="tr-TR" sz="2800" dirty="0">
                <a:latin typeface="Calibri"/>
                <a:cs typeface="Calibri"/>
              </a:rPr>
              <a:t>Multi-</a:t>
            </a:r>
            <a:r>
              <a:rPr lang="tr-TR" sz="2800" dirty="0" err="1">
                <a:latin typeface="Calibri"/>
                <a:cs typeface="Calibri"/>
              </a:rPr>
              <a:t>threading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lang="tr-TR" sz="2800" dirty="0" err="1">
                <a:latin typeface="Calibri"/>
                <a:cs typeface="Calibri"/>
              </a:rPr>
              <a:t>Synchronization</a:t>
            </a:r>
            <a:endParaRPr lang="tr-TR"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lang="tr-TR" sz="2800" dirty="0" err="1">
                <a:latin typeface="Calibri"/>
                <a:cs typeface="Calibri"/>
              </a:rPr>
              <a:t>Mutexes</a:t>
            </a:r>
            <a:endParaRPr lang="tr-TR"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lang="tr-TR" sz="2800" dirty="0" err="1">
                <a:latin typeface="Calibri"/>
                <a:cs typeface="Calibri"/>
              </a:rPr>
              <a:t>Conditional</a:t>
            </a:r>
            <a:r>
              <a:rPr lang="tr-TR" sz="2800" dirty="0">
                <a:latin typeface="Calibri"/>
                <a:cs typeface="Calibri"/>
              </a:rPr>
              <a:t> </a:t>
            </a:r>
            <a:r>
              <a:rPr lang="tr-TR" sz="2800" dirty="0" err="1">
                <a:latin typeface="Calibri"/>
                <a:cs typeface="Calibri"/>
              </a:rPr>
              <a:t>Variables</a:t>
            </a:r>
            <a:endParaRPr lang="tr-TR"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lang="tr-TR" sz="2800" dirty="0" err="1">
                <a:latin typeface="Calibri"/>
                <a:cs typeface="Calibri"/>
              </a:rPr>
              <a:t>Semaphores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78802"/>
          <a:stretch/>
        </p:blipFill>
        <p:spPr>
          <a:xfrm>
            <a:off x="2474595" y="3712059"/>
            <a:ext cx="7242810" cy="1191795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37191A60-5FA5-B26D-F376-D1D6E8ECD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4220" y="1690688"/>
            <a:ext cx="7231495" cy="1684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39922"/>
          <a:stretch/>
        </p:blipFill>
        <p:spPr>
          <a:xfrm>
            <a:off x="2853923" y="2610256"/>
            <a:ext cx="6483517" cy="283457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AC33DC1-3968-41A0-7536-77AA57B40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5844" y="684565"/>
            <a:ext cx="6965415" cy="1740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07C10-223F-A680-6636-99190016C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F9A41-8F7D-E1B8-CBCF-6BA74437F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Passing</a:t>
            </a:r>
            <a:r>
              <a:rPr lang="tr-TR" dirty="0"/>
              <a:t> multiple </a:t>
            </a:r>
            <a:r>
              <a:rPr lang="tr-TR" dirty="0" err="1"/>
              <a:t>arguments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threads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0F8970-9A01-FAFB-015C-BDB3A7F7E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471F2B7D-EBE1-16AB-69F2-B1833B0B5DAD}"/>
              </a:ext>
            </a:extLst>
          </p:cNvPr>
          <p:cNvSpPr txBox="1"/>
          <p:nvPr/>
        </p:nvSpPr>
        <p:spPr>
          <a:xfrm>
            <a:off x="8306204" y="3987926"/>
            <a:ext cx="3225800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b="1" dirty="0">
                <a:solidFill>
                  <a:srgbClr val="FF0000"/>
                </a:solidFill>
              </a:rPr>
              <a:t>Ex_2_pthread2.c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EC267139-1C0B-265E-7B92-D37E75301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80626"/>
            <a:ext cx="10515600" cy="1400044"/>
          </a:xfrm>
        </p:spPr>
        <p:txBody>
          <a:bodyPr/>
          <a:lstStyle/>
          <a:p>
            <a:endParaRPr lang="tr-TR" dirty="0"/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3F4C1AFC-31DC-1853-4927-D810238D2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422" y="1554687"/>
            <a:ext cx="1750525" cy="90051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7540195F-0439-D18A-28EA-A16EB0A26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422" y="2932244"/>
            <a:ext cx="6334896" cy="2833289"/>
          </a:xfrm>
          <a:prstGeom prst="rect">
            <a:avLst/>
          </a:prstGeom>
        </p:spPr>
      </p:pic>
      <p:sp>
        <p:nvSpPr>
          <p:cNvPr id="18" name="Dikdörtgen 17">
            <a:extLst>
              <a:ext uri="{FF2B5EF4-FFF2-40B4-BE49-F238E27FC236}">
                <a16:creationId xmlns:a16="http://schemas.microsoft.com/office/drawing/2014/main" id="{31026738-F84A-333E-FE2A-896BA0596E20}"/>
              </a:ext>
            </a:extLst>
          </p:cNvPr>
          <p:cNvSpPr/>
          <p:nvPr/>
        </p:nvSpPr>
        <p:spPr>
          <a:xfrm>
            <a:off x="5091764" y="4348888"/>
            <a:ext cx="2127183" cy="2317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DC1BB098-BDAB-D302-DB19-042B161B6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8542" y="2968870"/>
            <a:ext cx="4202393" cy="106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50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1943"/>
          <a:stretch/>
        </p:blipFill>
        <p:spPr>
          <a:xfrm>
            <a:off x="523240" y="897147"/>
            <a:ext cx="7876540" cy="5299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3520" y="365125"/>
            <a:ext cx="5720080" cy="346837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43600" y="365125"/>
            <a:ext cx="6375400" cy="5563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5900" y="238125"/>
            <a:ext cx="6124575" cy="5400675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40475" y="238125"/>
            <a:ext cx="5639435" cy="540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77223" r="13095"/>
          <a:stretch/>
        </p:blipFill>
        <p:spPr>
          <a:xfrm>
            <a:off x="3491230" y="4622482"/>
            <a:ext cx="6506785" cy="1325563"/>
          </a:xfrm>
          <a:prstGeom prst="rect">
            <a:avLst/>
          </a:prstGeom>
        </p:spPr>
      </p:pic>
      <p:sp>
        <p:nvSpPr>
          <p:cNvPr id="9" name="Content Placeholder 5"/>
          <p:cNvSpPr txBox="1"/>
          <p:nvPr/>
        </p:nvSpPr>
        <p:spPr>
          <a:xfrm>
            <a:off x="198755" y="5100320"/>
            <a:ext cx="3027045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b="1" dirty="0">
                <a:solidFill>
                  <a:srgbClr val="FF0000"/>
                </a:solidFill>
              </a:rPr>
              <a:t>Ex_3_pthread3.c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589CE855-6676-709E-72E8-2DD448156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552" y="510965"/>
            <a:ext cx="3994030" cy="41115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1DCD32BE-DFA2-DA82-F6D9-033A45120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tr-TR" sz="41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Joinable</a:t>
            </a:r>
            <a:r>
              <a:rPr lang="tr-TR" sz="41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vs. </a:t>
            </a:r>
            <a:r>
              <a:rPr lang="tr-TR" sz="41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Detached</a:t>
            </a:r>
            <a:r>
              <a:rPr lang="tr-TR" sz="41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(Contd.)</a:t>
            </a:r>
          </a:p>
        </p:txBody>
      </p:sp>
      <p:sp>
        <p:nvSpPr>
          <p:cNvPr id="24578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r>
              <a:rPr dirty="0"/>
              <a:t>Each thread can be either </a:t>
            </a:r>
            <a:r>
              <a:rPr b="1" dirty="0"/>
              <a:t>joinable</a:t>
            </a:r>
            <a:r>
              <a:rPr dirty="0"/>
              <a:t> or </a:t>
            </a:r>
            <a:r>
              <a:rPr b="1" dirty="0"/>
              <a:t>detached</a:t>
            </a:r>
            <a:r>
              <a:rPr dirty="0"/>
              <a:t>.</a:t>
            </a:r>
          </a:p>
          <a:p>
            <a:pPr>
              <a:buNone/>
            </a:pPr>
            <a:endParaRPr lang="tr-TR" altLang="x-none" b="1" dirty="0"/>
          </a:p>
          <a:p>
            <a:r>
              <a:rPr b="1" dirty="0"/>
              <a:t>Joinable: </a:t>
            </a:r>
            <a:r>
              <a:rPr dirty="0"/>
              <a:t>on thread termination the thread ID and exit status are saved by the OS. </a:t>
            </a:r>
          </a:p>
          <a:p>
            <a:endParaRPr lang="tr-TR" altLang="x-none" b="1" dirty="0"/>
          </a:p>
          <a:p>
            <a:r>
              <a:rPr b="1" dirty="0"/>
              <a:t>Detached: </a:t>
            </a:r>
            <a:r>
              <a:rPr dirty="0"/>
              <a:t>on termination all thread resources are released by the OS. A detached thread cannot be joined.</a:t>
            </a:r>
          </a:p>
          <a:p>
            <a:endParaRPr lang="tr-TR" altLang="x-none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 descr="Joini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163" y="1828800"/>
            <a:ext cx="8696325" cy="358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D1E1531B-B624-B1FA-F35A-142C39AB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tr-TR" sz="41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Joinable</a:t>
            </a:r>
            <a:r>
              <a:rPr lang="tr-TR" sz="41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vs. </a:t>
            </a:r>
            <a:r>
              <a:rPr lang="tr-TR" sz="41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Detached</a:t>
            </a:r>
            <a:r>
              <a:rPr lang="tr-TR" sz="41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(Contd.)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A2A23-D2E2-4FB0-5705-B395912E7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EC093D3-F4A7-C1FF-2CCC-6236E105E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6A5315C-125D-B317-25A7-205DE1ADEE8E}"/>
              </a:ext>
            </a:extLst>
          </p:cNvPr>
          <p:cNvSpPr txBox="1"/>
          <p:nvPr/>
        </p:nvSpPr>
        <p:spPr>
          <a:xfrm>
            <a:off x="259549" y="5558363"/>
            <a:ext cx="3225800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Ex_4_pthread4.c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5DC93BAE-2A3A-B054-9F6B-B3B1ACAC8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837" y="2010461"/>
            <a:ext cx="5534797" cy="20005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24486526-45B5-631B-546B-F497E37A8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76" y="2010461"/>
            <a:ext cx="5725324" cy="26387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D6A395E0-09D2-39DB-DC10-962F19FF71C6}"/>
              </a:ext>
            </a:extLst>
          </p:cNvPr>
          <p:cNvSpPr txBox="1"/>
          <p:nvPr/>
        </p:nvSpPr>
        <p:spPr>
          <a:xfrm>
            <a:off x="6195463" y="5558363"/>
            <a:ext cx="3225800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Ex_5_pthread5.c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4" name="Title 2">
            <a:extLst>
              <a:ext uri="{FF2B5EF4-FFF2-40B4-BE49-F238E27FC236}">
                <a16:creationId xmlns:a16="http://schemas.microsoft.com/office/drawing/2014/main" id="{1F0E6C5C-0487-BF54-A73D-5E970E27F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tr-TR" sz="41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Joinable</a:t>
            </a:r>
            <a:r>
              <a:rPr lang="tr-TR" sz="41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vs. </a:t>
            </a:r>
            <a:r>
              <a:rPr lang="tr-TR" sz="41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Detached</a:t>
            </a:r>
            <a:r>
              <a:rPr lang="tr-TR" sz="41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(Contd.)</a:t>
            </a:r>
          </a:p>
        </p:txBody>
      </p:sp>
      <p:sp>
        <p:nvSpPr>
          <p:cNvPr id="25" name="Dikdörtgen 24">
            <a:extLst>
              <a:ext uri="{FF2B5EF4-FFF2-40B4-BE49-F238E27FC236}">
                <a16:creationId xmlns:a16="http://schemas.microsoft.com/office/drawing/2014/main" id="{4D6B9D87-C2CA-27AC-5C0D-13A4BA953E60}"/>
              </a:ext>
            </a:extLst>
          </p:cNvPr>
          <p:cNvSpPr/>
          <p:nvPr/>
        </p:nvSpPr>
        <p:spPr>
          <a:xfrm>
            <a:off x="370676" y="4010990"/>
            <a:ext cx="5625863" cy="4041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7" name="Resim 26">
            <a:extLst>
              <a:ext uri="{FF2B5EF4-FFF2-40B4-BE49-F238E27FC236}">
                <a16:creationId xmlns:a16="http://schemas.microsoft.com/office/drawing/2014/main" id="{69BF4930-A06D-3E79-CE16-59BD527B34F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2996"/>
          <a:stretch/>
        </p:blipFill>
        <p:spPr>
          <a:xfrm>
            <a:off x="370676" y="5093536"/>
            <a:ext cx="5625863" cy="3729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Content Placeholder 5">
            <a:extLst>
              <a:ext uri="{FF2B5EF4-FFF2-40B4-BE49-F238E27FC236}">
                <a16:creationId xmlns:a16="http://schemas.microsoft.com/office/drawing/2014/main" id="{46ADBF64-B03A-9264-AFE6-C59FD3F12FCD}"/>
              </a:ext>
            </a:extLst>
          </p:cNvPr>
          <p:cNvSpPr txBox="1"/>
          <p:nvPr/>
        </p:nvSpPr>
        <p:spPr>
          <a:xfrm>
            <a:off x="259548" y="4659136"/>
            <a:ext cx="5736989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1600" b="1" dirty="0"/>
              <a:t>Main </a:t>
            </a:r>
            <a:r>
              <a:rPr lang="tr-TR" sz="1600" b="1" dirty="0" err="1"/>
              <a:t>thread</a:t>
            </a:r>
            <a:r>
              <a:rPr lang="tr-TR" sz="1600" b="1" dirty="0"/>
              <a:t> </a:t>
            </a:r>
            <a:r>
              <a:rPr lang="tr-TR" sz="1600" b="1" dirty="0" err="1"/>
              <a:t>first</a:t>
            </a:r>
            <a:r>
              <a:rPr lang="tr-TR" sz="1600" b="1" dirty="0"/>
              <a:t> </a:t>
            </a:r>
            <a:r>
              <a:rPr lang="tr-TR" sz="1600" b="1" dirty="0" err="1"/>
              <a:t>joins</a:t>
            </a:r>
            <a:r>
              <a:rPr lang="tr-TR" sz="1600" b="1" dirty="0"/>
              <a:t> </a:t>
            </a:r>
            <a:r>
              <a:rPr lang="tr-TR" sz="1600" b="1" dirty="0" err="1"/>
              <a:t>and</a:t>
            </a:r>
            <a:r>
              <a:rPr lang="tr-TR" sz="1600" b="1" dirty="0"/>
              <a:t> </a:t>
            </a:r>
            <a:r>
              <a:rPr lang="tr-TR" sz="1600" b="1" dirty="0" err="1"/>
              <a:t>then</a:t>
            </a:r>
            <a:r>
              <a:rPr lang="tr-TR" sz="1600" b="1" dirty="0"/>
              <a:t> </a:t>
            </a:r>
            <a:r>
              <a:rPr lang="tr-TR" sz="1600" b="1" dirty="0" err="1"/>
              <a:t>exit</a:t>
            </a:r>
            <a:r>
              <a:rPr lang="tr-TR" sz="1600" b="1" dirty="0"/>
              <a:t> </a:t>
            </a:r>
            <a:r>
              <a:rPr lang="tr-TR" sz="1400" i="1" dirty="0"/>
              <a:t>(</a:t>
            </a:r>
            <a:r>
              <a:rPr lang="tr-TR" sz="1400" i="1" dirty="0" err="1"/>
              <a:t>waits</a:t>
            </a:r>
            <a:r>
              <a:rPr lang="tr-TR" sz="1400" i="1" dirty="0"/>
              <a:t> </a:t>
            </a:r>
            <a:r>
              <a:rPr lang="tr-TR" sz="1400" i="1" dirty="0" err="1"/>
              <a:t>for</a:t>
            </a:r>
            <a:r>
              <a:rPr lang="tr-TR" sz="1400" i="1" dirty="0"/>
              <a:t> </a:t>
            </a:r>
            <a:r>
              <a:rPr lang="tr-TR" sz="1400" i="1" dirty="0" err="1"/>
              <a:t>completion</a:t>
            </a:r>
            <a:r>
              <a:rPr lang="tr-TR" sz="1400" i="1" dirty="0"/>
              <a:t> of </a:t>
            </a:r>
            <a:r>
              <a:rPr lang="tr-TR" sz="1400" i="1" dirty="0" err="1"/>
              <a:t>threads</a:t>
            </a:r>
            <a:r>
              <a:rPr lang="tr-TR" sz="1400" i="1" dirty="0"/>
              <a:t>):</a:t>
            </a:r>
            <a:endParaRPr lang="en-GB" sz="1600" i="1" dirty="0"/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id="{7D261BF9-850F-5C42-92EF-E5E18D4D18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837" y="5075206"/>
            <a:ext cx="4448796" cy="409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Content Placeholder 5">
            <a:extLst>
              <a:ext uri="{FF2B5EF4-FFF2-40B4-BE49-F238E27FC236}">
                <a16:creationId xmlns:a16="http://schemas.microsoft.com/office/drawing/2014/main" id="{86665BA5-5DF3-5D8D-ECD7-07C46754439D}"/>
              </a:ext>
            </a:extLst>
          </p:cNvPr>
          <p:cNvSpPr txBox="1"/>
          <p:nvPr/>
        </p:nvSpPr>
        <p:spPr>
          <a:xfrm>
            <a:off x="6195463" y="4659136"/>
            <a:ext cx="5037070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1600" b="1" dirty="0"/>
              <a:t>Main </a:t>
            </a:r>
            <a:r>
              <a:rPr lang="tr-TR" sz="1600" b="1" dirty="0" err="1"/>
              <a:t>thread</a:t>
            </a:r>
            <a:r>
              <a:rPr lang="tr-TR" sz="1600" b="1" dirty="0"/>
              <a:t> </a:t>
            </a:r>
            <a:r>
              <a:rPr lang="tr-TR" sz="1600" b="1" dirty="0" err="1"/>
              <a:t>exits</a:t>
            </a:r>
            <a:r>
              <a:rPr lang="tr-TR" sz="1600" b="1" dirty="0"/>
              <a:t> </a:t>
            </a:r>
            <a:r>
              <a:rPr lang="tr-TR" sz="1600" b="1" dirty="0" err="1"/>
              <a:t>after</a:t>
            </a:r>
            <a:r>
              <a:rPr lang="tr-TR" sz="1600" b="1" dirty="0"/>
              <a:t> </a:t>
            </a:r>
            <a:r>
              <a:rPr lang="tr-TR" sz="1600" b="1" dirty="0" err="1"/>
              <a:t>creating</a:t>
            </a:r>
            <a:r>
              <a:rPr lang="tr-TR" sz="1600" b="1" dirty="0"/>
              <a:t> </a:t>
            </a:r>
            <a:r>
              <a:rPr lang="tr-TR" sz="1600" b="1" dirty="0" err="1"/>
              <a:t>the</a:t>
            </a:r>
            <a:r>
              <a:rPr lang="tr-TR" sz="1600" b="1" dirty="0"/>
              <a:t> </a:t>
            </a:r>
            <a:r>
              <a:rPr lang="tr-TR" sz="1600" b="1" dirty="0" err="1"/>
              <a:t>threads</a:t>
            </a:r>
            <a:r>
              <a:rPr lang="tr-TR" sz="1600" b="1" dirty="0"/>
              <a:t>:</a:t>
            </a:r>
            <a:endParaRPr lang="en-GB" sz="1600" i="1" dirty="0"/>
          </a:p>
        </p:txBody>
      </p:sp>
      <p:pic>
        <p:nvPicPr>
          <p:cNvPr id="35" name="Resim 34">
            <a:extLst>
              <a:ext uri="{FF2B5EF4-FFF2-40B4-BE49-F238E27FC236}">
                <a16:creationId xmlns:a16="http://schemas.microsoft.com/office/drawing/2014/main" id="{72AD0781-8C91-A21D-6F9C-52DFD1FE20A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-17211" b="-3594"/>
          <a:stretch/>
        </p:blipFill>
        <p:spPr>
          <a:xfrm>
            <a:off x="6299837" y="1551164"/>
            <a:ext cx="5509725" cy="2644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id="{2F74F22F-865A-611B-8E1E-76A51B4FD88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-18132"/>
          <a:stretch/>
        </p:blipFill>
        <p:spPr>
          <a:xfrm>
            <a:off x="382438" y="1551164"/>
            <a:ext cx="5653003" cy="26447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F53EEBDB-322A-5097-2AC7-E0B7A6A8A270}"/>
              </a:ext>
            </a:extLst>
          </p:cNvPr>
          <p:cNvCxnSpPr/>
          <p:nvPr/>
        </p:nvCxnSpPr>
        <p:spPr>
          <a:xfrm>
            <a:off x="5055079" y="1781134"/>
            <a:ext cx="7850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E1C57F32-3B2F-4669-368C-C04257AA2BFC}"/>
              </a:ext>
            </a:extLst>
          </p:cNvPr>
          <p:cNvCxnSpPr/>
          <p:nvPr/>
        </p:nvCxnSpPr>
        <p:spPr>
          <a:xfrm>
            <a:off x="10840031" y="1781134"/>
            <a:ext cx="7850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401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481138"/>
            <a:ext cx="8229600" cy="4525963"/>
          </a:xfr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Creation of a new process using fork is 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expensive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(time &amp; memory).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thread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(sometimes called a 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lightweight process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does not require lots of memory or startup time.</a:t>
            </a: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Threads vs. Processes</a:t>
            </a:r>
            <a:endParaRPr kumimoji="0" lang="tr-TR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6CC1D92C-36DD-30C5-7319-AAFC4132A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672" y="1933575"/>
            <a:ext cx="4191585" cy="3419952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53358555-5045-181F-346B-9B127D1A6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33575"/>
            <a:ext cx="4991797" cy="3172268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EE250B4C-0073-0F35-9F5C-2771670E319A}"/>
              </a:ext>
            </a:extLst>
          </p:cNvPr>
          <p:cNvSpPr txBox="1"/>
          <p:nvPr/>
        </p:nvSpPr>
        <p:spPr>
          <a:xfrm>
            <a:off x="734002" y="5348730"/>
            <a:ext cx="3225800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Ex_4_pthread4.c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B41216F9-BE70-561E-61EE-E56396E2FC48}"/>
              </a:ext>
            </a:extLst>
          </p:cNvPr>
          <p:cNvSpPr txBox="1"/>
          <p:nvPr/>
        </p:nvSpPr>
        <p:spPr>
          <a:xfrm>
            <a:off x="6988153" y="5348730"/>
            <a:ext cx="3225800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2400" b="1" dirty="0">
                <a:solidFill>
                  <a:srgbClr val="FF0000"/>
                </a:solidFill>
              </a:rPr>
              <a:t>Ex_5_pthread5.c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A0F5115-6D6B-7DAB-8741-D55EB6723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tr-TR" sz="41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Joinable</a:t>
            </a:r>
            <a:r>
              <a:rPr lang="tr-TR" sz="41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vs. </a:t>
            </a:r>
            <a:r>
              <a:rPr lang="tr-TR" sz="41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Detached</a:t>
            </a:r>
            <a:r>
              <a:rPr lang="tr-TR" sz="41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(Contd.)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>
          <a:xfrm>
            <a:off x="838200" y="1178644"/>
            <a:ext cx="10515600" cy="4155045"/>
          </a:xfrm>
        </p:spPr>
        <p:txBody>
          <a:bodyPr vert="horz" wrap="square" anchor="t"/>
          <a:lstStyle/>
          <a:p>
            <a:endParaRPr lang="tr-TR" altLang="x-none" dirty="0"/>
          </a:p>
          <a:p>
            <a:r>
              <a:rPr lang="tr-TR" altLang="x-none" dirty="0"/>
              <a:t>Possible problems</a:t>
            </a:r>
          </a:p>
          <a:p>
            <a:pPr lvl="1"/>
            <a:r>
              <a:rPr lang="tr-TR" altLang="x-none" dirty="0"/>
              <a:t>Global variables</a:t>
            </a:r>
          </a:p>
          <a:p>
            <a:pPr lvl="1"/>
            <a:endParaRPr lang="tr-TR" altLang="x-none" dirty="0"/>
          </a:p>
          <a:p>
            <a:r>
              <a:rPr lang="tr-TR" altLang="x-none" dirty="0"/>
              <a:t>Avoiding problems</a:t>
            </a:r>
          </a:p>
          <a:p>
            <a:pPr>
              <a:buNone/>
            </a:pPr>
            <a:endParaRPr lang="tr-TR" altLang="x-none" dirty="0"/>
          </a:p>
          <a:p>
            <a:r>
              <a:rPr lang="tr-TR" altLang="x-none" dirty="0"/>
              <a:t>Synchronization Methods</a:t>
            </a:r>
          </a:p>
          <a:p>
            <a:pPr lvl="1"/>
            <a:r>
              <a:rPr lang="tr-TR" altLang="x-none" dirty="0"/>
              <a:t>Mutexes</a:t>
            </a:r>
          </a:p>
          <a:p>
            <a:pPr lvl="1"/>
            <a:r>
              <a:rPr lang="tr-TR" altLang="x-none" dirty="0"/>
              <a:t>Condition variables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Shared Global Variables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endParaRPr lang="tr-TR" altLang="x-none" dirty="0"/>
          </a:p>
          <a:p>
            <a:r>
              <a:rPr dirty="0"/>
              <a:t>Sharing global variables is dangerous - two threads may attempt to modify the same variable at the same time.</a:t>
            </a:r>
          </a:p>
          <a:p>
            <a:endParaRPr dirty="0"/>
          </a:p>
          <a:p>
            <a:r>
              <a:rPr dirty="0"/>
              <a:t>Just because you don't see a problem when running your code doesn't mean it can't and won't happen</a:t>
            </a:r>
            <a:r>
              <a:rPr lang="tr-TR" dirty="0"/>
              <a:t>.</a:t>
            </a:r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Possible problems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r>
              <a:rPr dirty="0"/>
              <a:t>pthreads includes support for </a:t>
            </a:r>
            <a:r>
              <a:rPr b="1" dirty="0"/>
              <a:t>Mutual Exclusion </a:t>
            </a:r>
            <a:r>
              <a:rPr dirty="0"/>
              <a:t>primitives that can be used to protect against this problem.</a:t>
            </a:r>
          </a:p>
          <a:p>
            <a:endParaRPr dirty="0"/>
          </a:p>
          <a:p>
            <a:r>
              <a:rPr dirty="0"/>
              <a:t>The general idea is to </a:t>
            </a:r>
            <a:r>
              <a:rPr b="1" dirty="0"/>
              <a:t>lock </a:t>
            </a:r>
            <a:r>
              <a:rPr dirty="0"/>
              <a:t>something before accessing global variables and to unlock as soon as you are done.</a:t>
            </a:r>
          </a:p>
          <a:p>
            <a:endParaRPr dirty="0"/>
          </a:p>
          <a:p>
            <a:r>
              <a:rPr b="1" dirty="0"/>
              <a:t>Shared socket descriptors </a:t>
            </a:r>
            <a:r>
              <a:rPr dirty="0"/>
              <a:t>should be treated as </a:t>
            </a:r>
            <a:r>
              <a:rPr b="1" dirty="0"/>
              <a:t>global variables</a:t>
            </a:r>
            <a:r>
              <a:rPr dirty="0"/>
              <a:t>!!!</a:t>
            </a:r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Avoiding problems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endParaRPr lang="tr-TR" altLang="x-none" dirty="0"/>
          </a:p>
          <a:p>
            <a:r>
              <a:rPr dirty="0"/>
              <a:t>A global variable of type pthread_mutex_t is required:</a:t>
            </a:r>
          </a:p>
          <a:p>
            <a:endParaRPr dirty="0"/>
          </a:p>
          <a:p>
            <a:r>
              <a:rPr b="1" dirty="0"/>
              <a:t>pthread_mutex_t </a:t>
            </a:r>
            <a:r>
              <a:rPr lang="tr-TR" altLang="x-none" b="1" dirty="0"/>
              <a:t> </a:t>
            </a:r>
            <a:r>
              <a:rPr dirty="0"/>
              <a:t>counter_mtx</a:t>
            </a:r>
            <a:r>
              <a:rPr lang="tr-TR" altLang="x-none" dirty="0"/>
              <a:t> </a:t>
            </a:r>
            <a:r>
              <a:rPr b="1" dirty="0"/>
              <a:t>=</a:t>
            </a:r>
            <a:r>
              <a:rPr lang="tr-TR" altLang="x-none" b="1" dirty="0"/>
              <a:t> </a:t>
            </a:r>
            <a:r>
              <a:rPr b="1" dirty="0"/>
              <a:t>PTHREAD_MUTEX_INITIALIZER;</a:t>
            </a:r>
          </a:p>
          <a:p>
            <a:endParaRPr dirty="0"/>
          </a:p>
          <a:p>
            <a:r>
              <a:rPr dirty="0"/>
              <a:t>Initialization to PTHREAD_MUTEX_INITIALIZER is required for a static variable!</a:t>
            </a:r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Mutexes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  <p:sp>
        <p:nvSpPr>
          <p:cNvPr id="9" name="Content Placeholder 5"/>
          <p:cNvSpPr txBox="1"/>
          <p:nvPr/>
        </p:nvSpPr>
        <p:spPr>
          <a:xfrm>
            <a:off x="7658890" y="831402"/>
            <a:ext cx="3225800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b="1" dirty="0">
                <a:solidFill>
                  <a:srgbClr val="FF0000"/>
                </a:solidFill>
              </a:rPr>
              <a:t>Ex_6_pthread6.c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67E36AC1-55EB-8703-85D8-2B3B74F8F8A2}"/>
              </a:ext>
            </a:extLst>
          </p:cNvPr>
          <p:cNvSpPr txBox="1"/>
          <p:nvPr/>
        </p:nvSpPr>
        <p:spPr>
          <a:xfrm>
            <a:off x="7658890" y="1366838"/>
            <a:ext cx="3225800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b="1" dirty="0">
                <a:solidFill>
                  <a:srgbClr val="FF0000"/>
                </a:solidFill>
              </a:rPr>
              <a:t>Ex_7_pthread7.c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>
            <a:normAutofit/>
          </a:bodyPr>
          <a:lstStyle/>
          <a:p>
            <a:endParaRPr lang="tr-TR" altLang="x-none" dirty="0"/>
          </a:p>
          <a:p>
            <a:r>
              <a:rPr dirty="0"/>
              <a:t>To lock use:</a:t>
            </a:r>
          </a:p>
          <a:p>
            <a:pPr lvl="1"/>
            <a:r>
              <a:rPr b="1" dirty="0"/>
              <a:t>pthread_mutex_lock(pthread_mutex_t &amp;);</a:t>
            </a:r>
          </a:p>
          <a:p>
            <a:endParaRPr dirty="0"/>
          </a:p>
          <a:p>
            <a:endParaRPr dirty="0"/>
          </a:p>
          <a:p>
            <a:r>
              <a:rPr dirty="0"/>
              <a:t>To unlock use:</a:t>
            </a:r>
          </a:p>
          <a:p>
            <a:pPr lvl="1"/>
            <a:r>
              <a:rPr b="1" dirty="0"/>
              <a:t>pthread_mutex_unlock(</a:t>
            </a:r>
            <a:r>
              <a:rPr b="1" dirty="0" err="1"/>
              <a:t>pthread_mutex_t</a:t>
            </a:r>
            <a:r>
              <a:rPr b="1" dirty="0"/>
              <a:t> &amp;);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Lock &amp; Unlock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r>
              <a:rPr b="1" dirty="0"/>
              <a:t>pthreads</a:t>
            </a:r>
            <a:r>
              <a:rPr dirty="0"/>
              <a:t> support </a:t>
            </a:r>
            <a:r>
              <a:rPr b="1" dirty="0"/>
              <a:t>condition variables</a:t>
            </a:r>
            <a:r>
              <a:rPr dirty="0"/>
              <a:t>, which allow one thread to wait (sleep) for an event generated by any other thread. </a:t>
            </a:r>
          </a:p>
          <a:p>
            <a:endParaRPr dirty="0"/>
          </a:p>
          <a:p>
            <a:r>
              <a:rPr dirty="0"/>
              <a:t>This allows us to avoid the </a:t>
            </a:r>
            <a:r>
              <a:rPr b="1" dirty="0"/>
              <a:t>busy waiting</a:t>
            </a:r>
            <a:r>
              <a:rPr dirty="0"/>
              <a:t> problem.</a:t>
            </a:r>
          </a:p>
          <a:p>
            <a:endParaRPr dirty="0"/>
          </a:p>
          <a:p>
            <a:r>
              <a:rPr b="1" dirty="0"/>
              <a:t>pthread_cond_t</a:t>
            </a:r>
            <a:r>
              <a:rPr dirty="0"/>
              <a:t> </a:t>
            </a:r>
            <a:r>
              <a:rPr lang="tr-TR" altLang="x-none" dirty="0"/>
              <a:t> </a:t>
            </a:r>
            <a:r>
              <a:rPr dirty="0"/>
              <a:t>foo = </a:t>
            </a:r>
            <a:r>
              <a:rPr b="1" dirty="0"/>
              <a:t>PTHREAD_COND_INITIALIZER;</a:t>
            </a:r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Condition Variables</a:t>
            </a:r>
            <a:endParaRPr kumimoji="0" lang="tr-TR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r>
              <a:rPr dirty="0"/>
              <a:t>A condition variable is always used with mutex.</a:t>
            </a:r>
          </a:p>
          <a:p>
            <a:endParaRPr dirty="0"/>
          </a:p>
          <a:p>
            <a:r>
              <a:rPr b="1" dirty="0"/>
              <a:t>pthread_cond_wait(pthread_cond_t *cptr,</a:t>
            </a:r>
            <a:endParaRPr lang="tr-TR" altLang="x-none" b="1" dirty="0"/>
          </a:p>
          <a:p>
            <a:pPr>
              <a:buNone/>
            </a:pPr>
            <a:r>
              <a:rPr lang="tr-TR" altLang="x-none" b="1" dirty="0"/>
              <a:t>					</a:t>
            </a:r>
            <a:r>
              <a:rPr b="1" dirty="0"/>
              <a:t>pthread_mutex_t *mptr);</a:t>
            </a:r>
          </a:p>
          <a:p>
            <a:endParaRPr dirty="0"/>
          </a:p>
          <a:p>
            <a:r>
              <a:rPr b="1" dirty="0"/>
              <a:t>pthread_cond_signal(pthread_cond_t *cptr);</a:t>
            </a:r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Condition Variables (cont.)</a:t>
            </a:r>
            <a:endParaRPr kumimoji="0" lang="tr-TR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23160" y="5257800"/>
            <a:ext cx="450088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b="1" i="1" kern="0" cap="none" spc="0" normalizeH="0" baseline="0" noProof="0" dirty="0">
                <a:solidFill>
                  <a:srgbClr val="FF9900"/>
                </a:solidFill>
                <a:latin typeface="Arial" panose="020B0604020202020204" pitchFamily="34" charset="0"/>
                <a:ea typeface="+mn-ea"/>
                <a:cs typeface="+mn-cs"/>
              </a:rPr>
              <a:t>don’t let the word signal confuse you -</a:t>
            </a: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b="1" i="1" kern="0" cap="none" spc="0" normalizeH="0" baseline="0" noProof="0" dirty="0">
                <a:solidFill>
                  <a:srgbClr val="FF9900"/>
                </a:solidFill>
                <a:latin typeface="Arial" panose="020B0604020202020204" pitchFamily="34" charset="0"/>
                <a:ea typeface="+mn-ea"/>
                <a:cs typeface="+mn-cs"/>
              </a:rPr>
              <a:t>this has nothing to do with Unix signals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 flipV="1">
            <a:off x="3870960" y="4800600"/>
            <a:ext cx="381000" cy="60960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tr-T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  <p:sp>
        <p:nvSpPr>
          <p:cNvPr id="2" name="Content Placeholder 5"/>
          <p:cNvSpPr txBox="1"/>
          <p:nvPr/>
        </p:nvSpPr>
        <p:spPr>
          <a:xfrm>
            <a:off x="8398510" y="4610100"/>
            <a:ext cx="3225800" cy="6477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b="1" dirty="0">
                <a:solidFill>
                  <a:srgbClr val="FF0000"/>
                </a:solidFill>
              </a:rPr>
              <a:t>Ex_8_pthread8.c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r>
              <a:rPr dirty="0"/>
              <a:t>Threads are awesome, but dangerous. You have to pay attention to details or it's easy to end up with code that is incorrect (doesn't always work, or hangs in deadlock).</a:t>
            </a:r>
          </a:p>
          <a:p>
            <a:endParaRPr dirty="0"/>
          </a:p>
          <a:p>
            <a:r>
              <a:rPr dirty="0"/>
              <a:t>Posix threads provides support for mutual exclusion, condition variables and thread-specific data.</a:t>
            </a:r>
          </a:p>
          <a:p>
            <a:endParaRPr dirty="0"/>
          </a:p>
          <a:p>
            <a:r>
              <a:rPr dirty="0"/>
              <a:t>IHOP serves breakfast 24 hours a day!</a:t>
            </a:r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Summary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Semaphores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semaphore is a data structure that is shared by several processes. </a:t>
            </a:r>
            <a:endParaRPr lang="tr-TR" dirty="0"/>
          </a:p>
          <a:p>
            <a:r>
              <a:rPr lang="en-US" dirty="0"/>
              <a:t>Semaphores are most often used to synchronize operations</a:t>
            </a:r>
            <a:r>
              <a:rPr lang="tr-TR" dirty="0"/>
              <a:t>, </a:t>
            </a:r>
            <a:r>
              <a:rPr lang="en-US" dirty="0"/>
              <a:t>when multiple processes access a common, non-shareable resource. </a:t>
            </a:r>
          </a:p>
          <a:p>
            <a:r>
              <a:rPr lang="en-US" dirty="0"/>
              <a:t>By using semaphores, we attempt to avoid other multi-programming problems such as: </a:t>
            </a:r>
          </a:p>
          <a:p>
            <a:pPr lvl="1"/>
            <a:r>
              <a:rPr lang="en-US" dirty="0"/>
              <a:t>Starvation </a:t>
            </a:r>
          </a:p>
          <a:p>
            <a:pPr lvl="1"/>
            <a:r>
              <a:rPr lang="en-US" dirty="0"/>
              <a:t>Deadlock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fork()</a:t>
            </a:r>
          </a:p>
        </p:txBody>
      </p:sp>
      <p:sp>
        <p:nvSpPr>
          <p:cNvPr id="12291" name="Text Box 1044"/>
          <p:cNvSpPr txBox="1"/>
          <p:nvPr/>
        </p:nvSpPr>
        <p:spPr>
          <a:xfrm>
            <a:off x="5702935" y="2414905"/>
            <a:ext cx="78613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b="1" dirty="0">
                <a:latin typeface="Lucida Sans Unicode" panose="020B0602030504020204" pitchFamily="34" charset="0"/>
                <a:ea typeface="Arial" panose="020B0604020202020204" pitchFamily="34" charset="0"/>
              </a:rPr>
              <a:t>fork()</a:t>
            </a:r>
          </a:p>
        </p:txBody>
      </p:sp>
      <p:grpSp>
        <p:nvGrpSpPr>
          <p:cNvPr id="12292" name="Group 1078"/>
          <p:cNvGrpSpPr/>
          <p:nvPr/>
        </p:nvGrpSpPr>
        <p:grpSpPr>
          <a:xfrm>
            <a:off x="2571115" y="1179195"/>
            <a:ext cx="2438400" cy="3810000"/>
            <a:chOff x="480" y="912"/>
            <a:chExt cx="1536" cy="2400"/>
          </a:xfrm>
        </p:grpSpPr>
        <p:sp>
          <p:nvSpPr>
            <p:cNvPr id="12300" name="Rectangle 1039"/>
            <p:cNvSpPr/>
            <p:nvPr/>
          </p:nvSpPr>
          <p:spPr>
            <a:xfrm>
              <a:off x="480" y="912"/>
              <a:ext cx="1536" cy="31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anchor="ctr"/>
            <a:lstStyle/>
            <a:p>
              <a:pPr algn="ctr"/>
              <a:r>
                <a:rPr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Process A</a:t>
              </a:r>
            </a:p>
          </p:txBody>
        </p:sp>
        <p:grpSp>
          <p:nvGrpSpPr>
            <p:cNvPr id="12301" name="Group 1065"/>
            <p:cNvGrpSpPr/>
            <p:nvPr/>
          </p:nvGrpSpPr>
          <p:grpSpPr>
            <a:xfrm>
              <a:off x="480" y="1200"/>
              <a:ext cx="1536" cy="2112"/>
              <a:chOff x="336" y="1152"/>
              <a:chExt cx="1344" cy="1824"/>
            </a:xfrm>
          </p:grpSpPr>
          <p:sp>
            <p:nvSpPr>
              <p:cNvPr id="12302" name="Rectangle 1066"/>
              <p:cNvSpPr/>
              <p:nvPr/>
            </p:nvSpPr>
            <p:spPr>
              <a:xfrm>
                <a:off x="336" y="1152"/>
                <a:ext cx="1344" cy="624"/>
              </a:xfrm>
              <a:prstGeom prst="rect">
                <a:avLst/>
              </a:prstGeom>
              <a:solidFill>
                <a:srgbClr val="55D7B5"/>
              </a:solidFill>
              <a:ln w="38100" cap="flat" cmpd="sng">
                <a:solidFill>
                  <a:schemeClr val="bg2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algn="ctr"/>
                <a:r>
                  <a:rPr b="1" dirty="0">
                    <a:solidFill>
                      <a:schemeClr val="bg2"/>
                    </a:solidFill>
                    <a:latin typeface="Arial" panose="020B0604020202020204" pitchFamily="34" charset="0"/>
                    <a:ea typeface="Arial" panose="020B0604020202020204" pitchFamily="34" charset="0"/>
                  </a:rPr>
                  <a:t>Global</a:t>
                </a:r>
              </a:p>
              <a:p>
                <a:pPr algn="ctr"/>
                <a:r>
                  <a:rPr b="1" dirty="0">
                    <a:solidFill>
                      <a:schemeClr val="bg2"/>
                    </a:solidFill>
                    <a:latin typeface="Arial" panose="020B0604020202020204" pitchFamily="34" charset="0"/>
                    <a:ea typeface="Arial" panose="020B0604020202020204" pitchFamily="34" charset="0"/>
                  </a:rPr>
                  <a:t>Variables</a:t>
                </a:r>
              </a:p>
            </p:txBody>
          </p:sp>
          <p:sp>
            <p:nvSpPr>
              <p:cNvPr id="12303" name="Rectangle 1067"/>
              <p:cNvSpPr/>
              <p:nvPr/>
            </p:nvSpPr>
            <p:spPr>
              <a:xfrm>
                <a:off x="336" y="1776"/>
                <a:ext cx="1344" cy="432"/>
              </a:xfrm>
              <a:prstGeom prst="rect">
                <a:avLst/>
              </a:prstGeom>
              <a:solidFill>
                <a:srgbClr val="C7C8C9"/>
              </a:solidFill>
              <a:ln w="38100" cap="flat" cmpd="sng">
                <a:solidFill>
                  <a:schemeClr val="bg2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algn="ctr"/>
                <a:r>
                  <a:rPr b="1" dirty="0">
                    <a:solidFill>
                      <a:schemeClr val="bg2"/>
                    </a:solidFill>
                    <a:latin typeface="Arial" panose="020B0604020202020204" pitchFamily="34" charset="0"/>
                    <a:ea typeface="Arial" panose="020B0604020202020204" pitchFamily="34" charset="0"/>
                  </a:rPr>
                  <a:t>Code</a:t>
                </a:r>
              </a:p>
            </p:txBody>
          </p:sp>
          <p:sp>
            <p:nvSpPr>
              <p:cNvPr id="12304" name="Rectangle 1068"/>
              <p:cNvSpPr/>
              <p:nvPr/>
            </p:nvSpPr>
            <p:spPr>
              <a:xfrm>
                <a:off x="336" y="2208"/>
                <a:ext cx="1344" cy="768"/>
              </a:xfrm>
              <a:prstGeom prst="rect">
                <a:avLst/>
              </a:prstGeom>
              <a:solidFill>
                <a:srgbClr val="FFC775"/>
              </a:solidFill>
              <a:ln w="38100" cap="flat" cmpd="sng">
                <a:solidFill>
                  <a:schemeClr val="bg2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algn="ctr"/>
                <a:r>
                  <a:rPr b="1" dirty="0">
                    <a:solidFill>
                      <a:schemeClr val="bg2"/>
                    </a:solidFill>
                    <a:latin typeface="Arial" panose="020B0604020202020204" pitchFamily="34" charset="0"/>
                    <a:ea typeface="Arial" panose="020B0604020202020204" pitchFamily="34" charset="0"/>
                  </a:rPr>
                  <a:t>Stack</a:t>
                </a:r>
              </a:p>
            </p:txBody>
          </p:sp>
        </p:grpSp>
      </p:grpSp>
      <p:grpSp>
        <p:nvGrpSpPr>
          <p:cNvPr id="12293" name="Group 1079"/>
          <p:cNvGrpSpPr/>
          <p:nvPr/>
        </p:nvGrpSpPr>
        <p:grpSpPr>
          <a:xfrm>
            <a:off x="7323455" y="1816735"/>
            <a:ext cx="2438400" cy="3810000"/>
            <a:chOff x="480" y="912"/>
            <a:chExt cx="1536" cy="2400"/>
          </a:xfrm>
        </p:grpSpPr>
        <p:sp>
          <p:nvSpPr>
            <p:cNvPr id="12295" name="Rectangle 1080"/>
            <p:cNvSpPr/>
            <p:nvPr/>
          </p:nvSpPr>
          <p:spPr>
            <a:xfrm>
              <a:off x="480" y="912"/>
              <a:ext cx="1536" cy="31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anchor="ctr"/>
            <a:lstStyle/>
            <a:p>
              <a:pPr algn="ctr"/>
              <a:r>
                <a:rPr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Process B</a:t>
              </a:r>
            </a:p>
          </p:txBody>
        </p:sp>
        <p:grpSp>
          <p:nvGrpSpPr>
            <p:cNvPr id="12296" name="Group 1081"/>
            <p:cNvGrpSpPr/>
            <p:nvPr/>
          </p:nvGrpSpPr>
          <p:grpSpPr>
            <a:xfrm>
              <a:off x="480" y="1200"/>
              <a:ext cx="1536" cy="2112"/>
              <a:chOff x="336" y="1152"/>
              <a:chExt cx="1344" cy="1824"/>
            </a:xfrm>
          </p:grpSpPr>
          <p:sp>
            <p:nvSpPr>
              <p:cNvPr id="12297" name="Rectangle 1082"/>
              <p:cNvSpPr/>
              <p:nvPr/>
            </p:nvSpPr>
            <p:spPr>
              <a:xfrm>
                <a:off x="336" y="1152"/>
                <a:ext cx="1344" cy="624"/>
              </a:xfrm>
              <a:prstGeom prst="rect">
                <a:avLst/>
              </a:prstGeom>
              <a:solidFill>
                <a:srgbClr val="55D7B5"/>
              </a:solidFill>
              <a:ln w="38100" cap="flat" cmpd="sng">
                <a:solidFill>
                  <a:schemeClr val="bg2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algn="ctr"/>
                <a:r>
                  <a:rPr b="1" dirty="0">
                    <a:solidFill>
                      <a:schemeClr val="bg2"/>
                    </a:solidFill>
                    <a:latin typeface="Arial" panose="020B0604020202020204" pitchFamily="34" charset="0"/>
                    <a:ea typeface="Arial" panose="020B0604020202020204" pitchFamily="34" charset="0"/>
                  </a:rPr>
                  <a:t>Global</a:t>
                </a:r>
              </a:p>
              <a:p>
                <a:pPr algn="ctr"/>
                <a:r>
                  <a:rPr b="1" dirty="0">
                    <a:solidFill>
                      <a:schemeClr val="bg2"/>
                    </a:solidFill>
                    <a:latin typeface="Arial" panose="020B0604020202020204" pitchFamily="34" charset="0"/>
                    <a:ea typeface="Arial" panose="020B0604020202020204" pitchFamily="34" charset="0"/>
                  </a:rPr>
                  <a:t>Variables</a:t>
                </a:r>
              </a:p>
            </p:txBody>
          </p:sp>
          <p:sp>
            <p:nvSpPr>
              <p:cNvPr id="12298" name="Rectangle 1083"/>
              <p:cNvSpPr/>
              <p:nvPr/>
            </p:nvSpPr>
            <p:spPr>
              <a:xfrm>
                <a:off x="336" y="1776"/>
                <a:ext cx="1344" cy="432"/>
              </a:xfrm>
              <a:prstGeom prst="rect">
                <a:avLst/>
              </a:prstGeom>
              <a:solidFill>
                <a:srgbClr val="C7C8C9"/>
              </a:solidFill>
              <a:ln w="38100" cap="flat" cmpd="sng">
                <a:solidFill>
                  <a:schemeClr val="bg2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algn="ctr"/>
                <a:r>
                  <a:rPr b="1" dirty="0">
                    <a:solidFill>
                      <a:schemeClr val="bg2"/>
                    </a:solidFill>
                    <a:latin typeface="Arial" panose="020B0604020202020204" pitchFamily="34" charset="0"/>
                    <a:ea typeface="Arial" panose="020B0604020202020204" pitchFamily="34" charset="0"/>
                  </a:rPr>
                  <a:t>Code</a:t>
                </a:r>
              </a:p>
            </p:txBody>
          </p:sp>
          <p:sp>
            <p:nvSpPr>
              <p:cNvPr id="12299" name="Rectangle 1084"/>
              <p:cNvSpPr/>
              <p:nvPr/>
            </p:nvSpPr>
            <p:spPr>
              <a:xfrm>
                <a:off x="336" y="2208"/>
                <a:ext cx="1344" cy="768"/>
              </a:xfrm>
              <a:prstGeom prst="rect">
                <a:avLst/>
              </a:prstGeom>
              <a:solidFill>
                <a:srgbClr val="FFC775"/>
              </a:solidFill>
              <a:ln w="38100" cap="flat" cmpd="sng">
                <a:solidFill>
                  <a:schemeClr val="bg2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algn="ctr"/>
                <a:r>
                  <a:rPr b="1" dirty="0">
                    <a:solidFill>
                      <a:schemeClr val="bg2"/>
                    </a:solidFill>
                    <a:latin typeface="Arial" panose="020B0604020202020204" pitchFamily="34" charset="0"/>
                    <a:ea typeface="Arial" panose="020B0604020202020204" pitchFamily="34" charset="0"/>
                  </a:rPr>
                  <a:t>Stack</a:t>
                </a:r>
              </a:p>
            </p:txBody>
          </p:sp>
        </p:grpSp>
      </p:grpSp>
      <p:sp>
        <p:nvSpPr>
          <p:cNvPr id="12294" name="Freeform 1085"/>
          <p:cNvSpPr/>
          <p:nvPr/>
        </p:nvSpPr>
        <p:spPr>
          <a:xfrm>
            <a:off x="5105400" y="2057400"/>
            <a:ext cx="2057400" cy="762000"/>
          </a:xfrm>
          <a:custGeom>
            <a:avLst/>
            <a:gdLst>
              <a:gd name="txL" fmla="*/ 0 w 1296"/>
              <a:gd name="txT" fmla="*/ 0 h 480"/>
              <a:gd name="txR" fmla="*/ 1296 w 1296"/>
              <a:gd name="txB" fmla="*/ 480 h 480"/>
            </a:gdLst>
            <a:ahLst/>
            <a:cxnLst>
              <a:cxn ang="0">
                <a:pos x="0" y="0"/>
              </a:cxn>
              <a:cxn ang="0">
                <a:pos x="720" y="96"/>
              </a:cxn>
              <a:cxn ang="0">
                <a:pos x="1296" y="480"/>
              </a:cxn>
            </a:cxnLst>
            <a:rect l="txL" t="txT" r="txR" b="txB"/>
            <a:pathLst>
              <a:path w="1296" h="480">
                <a:moveTo>
                  <a:pt x="0" y="0"/>
                </a:moveTo>
                <a:cubicBezTo>
                  <a:pt x="252" y="8"/>
                  <a:pt x="504" y="16"/>
                  <a:pt x="720" y="96"/>
                </a:cubicBezTo>
                <a:cubicBezTo>
                  <a:pt x="936" y="176"/>
                  <a:pt x="1116" y="328"/>
                  <a:pt x="1296" y="480"/>
                </a:cubicBezTo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POSIX </a:t>
            </a:r>
            <a:r>
              <a:rPr lang="en-GB" dirty="0"/>
              <a:t>Semaphores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POSIX semaphores allow processes and threads to synchronize their actions. </a:t>
            </a:r>
            <a:endParaRPr lang="tr-TR" dirty="0"/>
          </a:p>
          <a:p>
            <a:endParaRPr lang="tr-TR" dirty="0"/>
          </a:p>
          <a:p>
            <a:r>
              <a:rPr lang="en-US" dirty="0"/>
              <a:t>A semaphore is an integer whose value is </a:t>
            </a:r>
            <a:r>
              <a:rPr lang="en-US" b="1" dirty="0">
                <a:solidFill>
                  <a:srgbClr val="FF0000"/>
                </a:solidFill>
              </a:rPr>
              <a:t>never allowed </a:t>
            </a:r>
            <a:r>
              <a:rPr lang="en-US" dirty="0"/>
              <a:t>to fall below </a:t>
            </a:r>
            <a:r>
              <a:rPr lang="en-US" b="1" dirty="0">
                <a:solidFill>
                  <a:srgbClr val="FF0000"/>
                </a:solidFill>
              </a:rPr>
              <a:t>zero</a:t>
            </a:r>
            <a:r>
              <a:rPr lang="en-US" dirty="0"/>
              <a:t>.</a:t>
            </a:r>
            <a:endParaRPr lang="tr-TR" dirty="0"/>
          </a:p>
          <a:p>
            <a:endParaRPr lang="tr-TR" dirty="0"/>
          </a:p>
          <a:p>
            <a:r>
              <a:rPr lang="en-US" dirty="0"/>
              <a:t>POSIX semaphores come in </a:t>
            </a:r>
            <a:r>
              <a:rPr lang="en-US" b="1" dirty="0">
                <a:solidFill>
                  <a:srgbClr val="FF0000"/>
                </a:solidFill>
              </a:rPr>
              <a:t>two forms</a:t>
            </a:r>
            <a:r>
              <a:rPr lang="en-US" dirty="0"/>
              <a:t>: </a:t>
            </a:r>
            <a:endParaRPr lang="tr-TR" dirty="0"/>
          </a:p>
          <a:p>
            <a:pPr lvl="1"/>
            <a:r>
              <a:rPr lang="en-US" dirty="0"/>
              <a:t>named semaphores </a:t>
            </a:r>
            <a:endParaRPr lang="tr-TR" dirty="0"/>
          </a:p>
          <a:p>
            <a:pPr lvl="1"/>
            <a:r>
              <a:rPr lang="en-US" dirty="0"/>
              <a:t>unnamed semaphores. </a:t>
            </a:r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Named Semaphores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5000"/>
          </a:bodyPr>
          <a:lstStyle/>
          <a:p>
            <a:r>
              <a:rPr lang="en-US" dirty="0"/>
              <a:t>A named semaphore is identified by a name of the form /</a:t>
            </a:r>
            <a:r>
              <a:rPr lang="en-US" dirty="0" err="1"/>
              <a:t>somename</a:t>
            </a:r>
            <a:r>
              <a:rPr lang="en-US" dirty="0"/>
              <a:t>; that is, a null-terminated string</a:t>
            </a:r>
            <a:endParaRPr lang="tr-TR" dirty="0"/>
          </a:p>
          <a:p>
            <a:r>
              <a:rPr lang="en-US" dirty="0"/>
              <a:t>Two processes can operate on the same named semaphore by passing </a:t>
            </a:r>
            <a:r>
              <a:rPr lang="en-US" b="1" dirty="0">
                <a:solidFill>
                  <a:srgbClr val="FF0000"/>
                </a:solidFill>
              </a:rPr>
              <a:t>the same name</a:t>
            </a:r>
            <a:r>
              <a:rPr lang="en-US" dirty="0"/>
              <a:t> to </a:t>
            </a:r>
            <a:r>
              <a:rPr lang="en-US" dirty="0" err="1"/>
              <a:t>sem_open</a:t>
            </a:r>
            <a:r>
              <a:rPr lang="en-US" dirty="0"/>
              <a:t>().</a:t>
            </a:r>
            <a:endParaRPr lang="tr-TR" dirty="0"/>
          </a:p>
          <a:p>
            <a:r>
              <a:rPr lang="tr-TR" dirty="0"/>
              <a:t>Named semaphore functions</a:t>
            </a:r>
          </a:p>
          <a:p>
            <a:pPr lvl="1"/>
            <a:r>
              <a:rPr lang="en-US" dirty="0" err="1"/>
              <a:t>sem_open</a:t>
            </a:r>
            <a:r>
              <a:rPr lang="en-US" dirty="0"/>
              <a:t>()  </a:t>
            </a:r>
            <a:endParaRPr lang="tr-TR" dirty="0"/>
          </a:p>
          <a:p>
            <a:pPr lvl="1"/>
            <a:r>
              <a:rPr lang="en-US" dirty="0" err="1"/>
              <a:t>sem_post</a:t>
            </a:r>
            <a:r>
              <a:rPr lang="en-US" dirty="0"/>
              <a:t>()</a:t>
            </a:r>
            <a:endParaRPr lang="tr-TR" dirty="0"/>
          </a:p>
          <a:p>
            <a:pPr lvl="1"/>
            <a:r>
              <a:rPr lang="en-US" dirty="0" err="1"/>
              <a:t>sem_wait</a:t>
            </a:r>
            <a:r>
              <a:rPr lang="en-US" dirty="0"/>
              <a:t>()</a:t>
            </a:r>
            <a:r>
              <a:rPr lang="tr-TR" dirty="0"/>
              <a:t>, sem_timedwait(), sem_trywait()</a:t>
            </a:r>
          </a:p>
          <a:p>
            <a:pPr lvl="1"/>
            <a:r>
              <a:rPr lang="en-US" dirty="0" err="1"/>
              <a:t>sem_close</a:t>
            </a:r>
            <a:r>
              <a:rPr lang="en-US" dirty="0"/>
              <a:t>()</a:t>
            </a:r>
            <a:endParaRPr lang="tr-TR" dirty="0"/>
          </a:p>
          <a:p>
            <a:pPr lvl="1"/>
            <a:r>
              <a:rPr lang="en-US" dirty="0" err="1"/>
              <a:t>sem_unlink</a:t>
            </a:r>
            <a:r>
              <a:rPr lang="en-US" dirty="0"/>
              <a:t>()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Unnamed Semaphores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unnamed semaphore does not have a name.</a:t>
            </a:r>
            <a:endParaRPr lang="tr-TR" dirty="0"/>
          </a:p>
          <a:p>
            <a:pPr lvl="1"/>
            <a:r>
              <a:rPr lang="tr-TR" dirty="0"/>
              <a:t>T</a:t>
            </a:r>
            <a:r>
              <a:rPr lang="en-US" dirty="0"/>
              <a:t>he semaphore is placed in a region of memory that is shared between multiple threads or processes</a:t>
            </a:r>
            <a:r>
              <a:rPr lang="tr-TR" dirty="0"/>
              <a:t>.</a:t>
            </a:r>
            <a:r>
              <a:rPr lang="en-US" dirty="0"/>
              <a:t> </a:t>
            </a:r>
            <a:endParaRPr lang="tr-TR" dirty="0"/>
          </a:p>
          <a:p>
            <a:r>
              <a:rPr lang="en-US" dirty="0"/>
              <a:t>A thread-shared semaphore </a:t>
            </a:r>
            <a:endParaRPr lang="tr-TR" dirty="0"/>
          </a:p>
          <a:p>
            <a:pPr lvl="1"/>
            <a:r>
              <a:rPr lang="en-US" dirty="0"/>
              <a:t>a global variable. </a:t>
            </a:r>
            <a:endParaRPr lang="tr-TR" dirty="0"/>
          </a:p>
          <a:p>
            <a:r>
              <a:rPr lang="en-US" dirty="0"/>
              <a:t>A process-shared semaphore </a:t>
            </a:r>
            <a:endParaRPr lang="tr-TR" dirty="0"/>
          </a:p>
          <a:p>
            <a:pPr lvl="1"/>
            <a:r>
              <a:rPr lang="en-US" dirty="0"/>
              <a:t>must be placed in a shared memory region </a:t>
            </a:r>
            <a:endParaRPr lang="tr-TR" dirty="0"/>
          </a:p>
          <a:p>
            <a:pPr lvl="2"/>
            <a:r>
              <a:rPr lang="tr-TR" dirty="0"/>
              <a:t>POSIX or </a:t>
            </a:r>
            <a:r>
              <a:rPr lang="en-US" dirty="0"/>
              <a:t>System V shared memory segment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Unnamed Semaphores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Unnamed semaphore functions</a:t>
            </a:r>
          </a:p>
          <a:p>
            <a:pPr lvl="1"/>
            <a:r>
              <a:rPr lang="en-US" b="1" dirty="0" err="1">
                <a:solidFill>
                  <a:srgbClr val="FF0000"/>
                </a:solidFill>
              </a:rPr>
              <a:t>sem</a:t>
            </a:r>
            <a:r>
              <a:rPr lang="en-US" b="1" dirty="0">
                <a:solidFill>
                  <a:srgbClr val="FF0000"/>
                </a:solidFill>
              </a:rPr>
              <a:t>_</a:t>
            </a:r>
            <a:r>
              <a:rPr lang="tr-TR" b="1" dirty="0">
                <a:solidFill>
                  <a:srgbClr val="FF0000"/>
                </a:solidFill>
              </a:rPr>
              <a:t>init</a:t>
            </a:r>
            <a:r>
              <a:rPr lang="en-US" b="1" dirty="0">
                <a:solidFill>
                  <a:srgbClr val="FF0000"/>
                </a:solidFill>
              </a:rPr>
              <a:t>()  </a:t>
            </a:r>
            <a:endParaRPr lang="tr-TR" b="1" dirty="0">
              <a:solidFill>
                <a:srgbClr val="FF0000"/>
              </a:solidFill>
            </a:endParaRPr>
          </a:p>
          <a:p>
            <a:pPr lvl="1"/>
            <a:r>
              <a:rPr lang="en-US" dirty="0" err="1"/>
              <a:t>sem_post</a:t>
            </a:r>
            <a:r>
              <a:rPr lang="en-US" dirty="0"/>
              <a:t>()</a:t>
            </a:r>
            <a:endParaRPr lang="tr-TR" dirty="0"/>
          </a:p>
          <a:p>
            <a:pPr lvl="1"/>
            <a:r>
              <a:rPr lang="en-US" dirty="0" err="1"/>
              <a:t>sem_wait</a:t>
            </a:r>
            <a:r>
              <a:rPr lang="en-US" dirty="0"/>
              <a:t>()</a:t>
            </a:r>
            <a:r>
              <a:rPr lang="tr-TR" dirty="0"/>
              <a:t>, sem_timedwait(), sem_trywait()</a:t>
            </a:r>
          </a:p>
          <a:p>
            <a:pPr lvl="1"/>
            <a:r>
              <a:rPr lang="en-US" b="1" dirty="0" err="1">
                <a:solidFill>
                  <a:srgbClr val="FF0000"/>
                </a:solidFill>
              </a:rPr>
              <a:t>sem</a:t>
            </a:r>
            <a:r>
              <a:rPr lang="en-US" b="1" dirty="0">
                <a:solidFill>
                  <a:srgbClr val="FF0000"/>
                </a:solidFill>
              </a:rPr>
              <a:t>_</a:t>
            </a:r>
            <a:r>
              <a:rPr lang="tr-TR" b="1" dirty="0">
                <a:solidFill>
                  <a:srgbClr val="FF0000"/>
                </a:solidFill>
              </a:rPr>
              <a:t>destroy</a:t>
            </a:r>
            <a:r>
              <a:rPr lang="en-US" b="1" dirty="0">
                <a:solidFill>
                  <a:srgbClr val="FF0000"/>
                </a:solidFill>
              </a:rPr>
              <a:t>()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048C900-327B-9CC2-7045-97BFBEA5B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Summary</a:t>
            </a:r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C6A8E62-D51C-7FE3-83D9-DD655EC30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graphicFrame>
        <p:nvGraphicFramePr>
          <p:cNvPr id="6" name="Tablo 5">
            <a:extLst>
              <a:ext uri="{FF2B5EF4-FFF2-40B4-BE49-F238E27FC236}">
                <a16:creationId xmlns:a16="http://schemas.microsoft.com/office/drawing/2014/main" id="{9CDF51F3-7F53-58FF-5788-8243A662CD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911978"/>
              </p:ext>
            </p:extLst>
          </p:nvPr>
        </p:nvGraphicFramePr>
        <p:xfrm>
          <a:off x="2550689" y="1807996"/>
          <a:ext cx="7090621" cy="4058912"/>
        </p:xfrm>
        <a:graphic>
          <a:graphicData uri="http://schemas.openxmlformats.org/drawingml/2006/table">
            <a:tbl>
              <a:tblPr>
                <a:solidFill>
                  <a:srgbClr val="F2F2F2">
                    <a:alpha val="30196"/>
                  </a:srgbClr>
                </a:solidFill>
              </a:tblPr>
              <a:tblGrid>
                <a:gridCol w="3538085">
                  <a:extLst>
                    <a:ext uri="{9D8B030D-6E8A-4147-A177-3AD203B41FA5}">
                      <a16:colId xmlns:a16="http://schemas.microsoft.com/office/drawing/2014/main" val="3681011767"/>
                    </a:ext>
                  </a:extLst>
                </a:gridCol>
                <a:gridCol w="3552536">
                  <a:extLst>
                    <a:ext uri="{9D8B030D-6E8A-4147-A177-3AD203B41FA5}">
                      <a16:colId xmlns:a16="http://schemas.microsoft.com/office/drawing/2014/main" val="2749457682"/>
                    </a:ext>
                  </a:extLst>
                </a:gridCol>
              </a:tblGrid>
              <a:tr h="390465">
                <a:tc>
                  <a:txBody>
                    <a:bodyPr/>
                    <a:lstStyle/>
                    <a:p>
                      <a:pPr algn="ctr"/>
                      <a:r>
                        <a:rPr lang="tr-TR" sz="1300" b="1" cap="none" spc="0">
                          <a:solidFill>
                            <a:schemeClr val="tx1"/>
                          </a:solidFill>
                        </a:rPr>
                        <a:t>Named Semaphore</a:t>
                      </a:r>
                    </a:p>
                  </a:txBody>
                  <a:tcPr marL="107240" marR="55940" marT="82493" marB="824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300" b="1" cap="none" spc="0" dirty="0" err="1">
                          <a:solidFill>
                            <a:schemeClr val="tx1"/>
                          </a:solidFill>
                        </a:rPr>
                        <a:t>Unnamed</a:t>
                      </a:r>
                      <a:r>
                        <a:rPr lang="tr-TR" sz="1300" b="1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tr-TR" sz="1300" b="1" cap="none" spc="0" dirty="0" err="1">
                          <a:solidFill>
                            <a:schemeClr val="tx1"/>
                          </a:solidFill>
                        </a:rPr>
                        <a:t>Semaphore</a:t>
                      </a:r>
                      <a:endParaRPr lang="tr-TR" sz="13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07240" marR="55940" marT="82493" marB="824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513362"/>
                  </a:ext>
                </a:extLst>
              </a:tr>
              <a:tr h="390465">
                <a:tc>
                  <a:txBody>
                    <a:bodyPr/>
                    <a:lstStyle/>
                    <a:p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Identified </a:t>
                      </a:r>
                      <a:r>
                        <a:rPr lang="en-US" sz="1300" b="1" cap="none" spc="0" dirty="0">
                          <a:solidFill>
                            <a:schemeClr val="tx1"/>
                          </a:solidFill>
                        </a:rPr>
                        <a:t>by a unique name 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(e.g., /</a:t>
                      </a:r>
                      <a:r>
                        <a:rPr lang="en-US" sz="1300" cap="none" spc="0" dirty="0" err="1">
                          <a:solidFill>
                            <a:schemeClr val="tx1"/>
                          </a:solidFill>
                        </a:rPr>
                        <a:t>somename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).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300" cap="none" spc="0" dirty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300" cap="none" spc="0" dirty="0" err="1">
                          <a:solidFill>
                            <a:schemeClr val="tx1"/>
                          </a:solidFill>
                        </a:rPr>
                        <a:t>dentified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b="1" cap="none" spc="0" dirty="0">
                          <a:solidFill>
                            <a:schemeClr val="tx1"/>
                          </a:solidFill>
                        </a:rPr>
                        <a:t>through a memory address.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425376"/>
                  </a:ext>
                </a:extLst>
              </a:tr>
              <a:tr h="775430">
                <a:tc>
                  <a:txBody>
                    <a:bodyPr/>
                    <a:lstStyle/>
                    <a:p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Opened with </a:t>
                      </a:r>
                      <a:r>
                        <a:rPr lang="en-US" sz="1300" cap="none" spc="0" dirty="0" err="1">
                          <a:solidFill>
                            <a:schemeClr val="tx1"/>
                          </a:solidFill>
                        </a:rPr>
                        <a:t>sem_open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(); different processes can access it by using the same name.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Initialized with </a:t>
                      </a:r>
                      <a:r>
                        <a:rPr lang="en-US" sz="1300" cap="none" spc="0" dirty="0" err="1">
                          <a:solidFill>
                            <a:schemeClr val="tx1"/>
                          </a:solidFill>
                        </a:rPr>
                        <a:t>sem_init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() </a:t>
                      </a:r>
                      <a:r>
                        <a:rPr lang="en-US" sz="1300" b="1" cap="none" spc="0" dirty="0">
                          <a:solidFill>
                            <a:schemeClr val="tx1"/>
                          </a:solidFill>
                        </a:rPr>
                        <a:t>in a shared memory region 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or global variable accessible to threads/processes.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187096"/>
                  </a:ext>
                </a:extLst>
              </a:tr>
              <a:tr h="405387">
                <a:tc>
                  <a:txBody>
                    <a:bodyPr/>
                    <a:lstStyle/>
                    <a:p>
                      <a:pPr algn="l"/>
                      <a:r>
                        <a:rPr lang="tr-TR" sz="1300" cap="none" spc="0" dirty="0" err="1">
                          <a:solidFill>
                            <a:schemeClr val="tx1"/>
                          </a:solidFill>
                        </a:rPr>
                        <a:t>Accessible</a:t>
                      </a:r>
                      <a:r>
                        <a:rPr lang="tr-TR" sz="1300" cap="none" spc="0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tr-TR" sz="1300" cap="none" spc="0" dirty="0" err="1">
                          <a:solidFill>
                            <a:schemeClr val="tx1"/>
                          </a:solidFill>
                        </a:rPr>
                        <a:t>whole</a:t>
                      </a:r>
                      <a:r>
                        <a:rPr lang="tr-TR" sz="1300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tr-TR" sz="1300" cap="none" spc="0" dirty="0" err="1">
                          <a:solidFill>
                            <a:schemeClr val="tx1"/>
                          </a:solidFill>
                        </a:rPr>
                        <a:t>system</a:t>
                      </a:r>
                      <a:r>
                        <a:rPr lang="tr-TR" sz="1300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with name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300" cap="none" spc="0" dirty="0" err="1">
                          <a:solidFill>
                            <a:schemeClr val="tx1"/>
                          </a:solidFill>
                        </a:rPr>
                        <a:t>Only</a:t>
                      </a:r>
                      <a:r>
                        <a:rPr lang="tr-TR" sz="1300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tr-TR" sz="1300" cap="none" spc="0" dirty="0" err="1">
                          <a:solidFill>
                            <a:schemeClr val="tx1"/>
                          </a:solidFill>
                        </a:rPr>
                        <a:t>accessible</a:t>
                      </a:r>
                      <a:r>
                        <a:rPr lang="tr-TR" sz="1300" cap="none" spc="0" dirty="0">
                          <a:solidFill>
                            <a:schemeClr val="tx1"/>
                          </a:solidFill>
                        </a:rPr>
                        <a:t> w</a:t>
                      </a:r>
                      <a:r>
                        <a:rPr lang="en-US" sz="1300" cap="none" spc="0" dirty="0" err="1">
                          <a:solidFill>
                            <a:schemeClr val="tx1"/>
                          </a:solidFill>
                        </a:rPr>
                        <a:t>ithin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 shared memory </a:t>
                      </a:r>
                      <a:r>
                        <a:rPr lang="tr-TR" sz="1300" cap="none" spc="0" dirty="0" err="1">
                          <a:solidFill>
                            <a:schemeClr val="tx1"/>
                          </a:solidFill>
                        </a:rPr>
                        <a:t>between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 threads/processes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906100"/>
                  </a:ext>
                </a:extLst>
              </a:tr>
              <a:tr h="775430">
                <a:tc>
                  <a:txBody>
                    <a:bodyPr/>
                    <a:lstStyle/>
                    <a:p>
                      <a:r>
                        <a:rPr lang="pt-BR" sz="1300" b="1" cap="none" spc="0" dirty="0">
                          <a:solidFill>
                            <a:schemeClr val="tx1"/>
                          </a:solidFill>
                        </a:rPr>
                        <a:t>sem_open(), </a:t>
                      </a:r>
                      <a:r>
                        <a:rPr lang="pt-BR" sz="1300" cap="none" spc="0" dirty="0">
                          <a:solidFill>
                            <a:schemeClr val="tx1"/>
                          </a:solidFill>
                        </a:rPr>
                        <a:t>sem_post(), sem_wait(), sem_timedwait(), sem_trywait(), </a:t>
                      </a:r>
                      <a:r>
                        <a:rPr lang="pt-BR" sz="1300" b="1" cap="none" spc="0" dirty="0">
                          <a:solidFill>
                            <a:schemeClr val="tx1"/>
                          </a:solidFill>
                        </a:rPr>
                        <a:t>sem_close(), sem_unlink()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300" b="1" cap="none" spc="0" dirty="0">
                          <a:solidFill>
                            <a:schemeClr val="tx1"/>
                          </a:solidFill>
                        </a:rPr>
                        <a:t>sem_init(), </a:t>
                      </a:r>
                      <a:r>
                        <a:rPr lang="pt-BR" sz="1300" cap="none" spc="0" dirty="0">
                          <a:solidFill>
                            <a:schemeClr val="tx1"/>
                          </a:solidFill>
                        </a:rPr>
                        <a:t>sem_post(), sem_wait(), sem_timedwait(), sem_trywait(), </a:t>
                      </a:r>
                      <a:r>
                        <a:rPr lang="pt-BR" sz="1300" b="1" cap="none" spc="0" dirty="0">
                          <a:solidFill>
                            <a:schemeClr val="tx1"/>
                          </a:solidFill>
                        </a:rPr>
                        <a:t>sem_destroy()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403978"/>
                  </a:ext>
                </a:extLst>
              </a:tr>
              <a:tr h="582948">
                <a:tc>
                  <a:txBody>
                    <a:bodyPr/>
                    <a:lstStyle/>
                    <a:p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Managed by the operating system as a named resource.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Lives in user-defined </a:t>
                      </a:r>
                      <a:r>
                        <a:rPr lang="en-US" sz="1300" b="1" cap="none" spc="0" dirty="0">
                          <a:solidFill>
                            <a:schemeClr val="tx1"/>
                          </a:solidFill>
                        </a:rPr>
                        <a:t>shared memory regions 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or global variables.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583767"/>
                  </a:ext>
                </a:extLst>
              </a:tr>
              <a:tr h="582948">
                <a:tc>
                  <a:txBody>
                    <a:bodyPr/>
                    <a:lstStyle/>
                    <a:p>
                      <a:r>
                        <a:rPr lang="tr-TR" sz="1300" cap="none" spc="0" dirty="0" err="1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tr-TR" sz="1300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tr-TR" sz="1300" cap="none" spc="0" dirty="0" err="1">
                          <a:solidFill>
                            <a:schemeClr val="tx1"/>
                          </a:solidFill>
                        </a:rPr>
                        <a:t>clean</a:t>
                      </a:r>
                      <a:r>
                        <a:rPr lang="tr-TR" sz="1300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tr-TR" sz="1300" cap="none" spc="0" dirty="0" err="1">
                          <a:solidFill>
                            <a:schemeClr val="tx1"/>
                          </a:solidFill>
                        </a:rPr>
                        <a:t>up</a:t>
                      </a:r>
                      <a:r>
                        <a:rPr lang="tr-TR" sz="1300" cap="none" spc="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300" b="1" cap="none" spc="0" dirty="0" err="1">
                          <a:solidFill>
                            <a:schemeClr val="tx1"/>
                          </a:solidFill>
                        </a:rPr>
                        <a:t>sem_close</a:t>
                      </a:r>
                      <a:r>
                        <a:rPr lang="tr-TR" sz="1300" b="1" cap="none" spc="0" dirty="0">
                          <a:solidFill>
                            <a:schemeClr val="tx1"/>
                          </a:solidFill>
                        </a:rPr>
                        <a:t>() + </a:t>
                      </a:r>
                      <a:r>
                        <a:rPr lang="en-US" sz="1300" b="1" cap="none" spc="0" dirty="0" err="1">
                          <a:solidFill>
                            <a:schemeClr val="tx1"/>
                          </a:solidFill>
                        </a:rPr>
                        <a:t>sem_unlink</a:t>
                      </a:r>
                      <a:r>
                        <a:rPr lang="en-US" sz="1300" b="1" cap="none" spc="0" dirty="0">
                          <a:solidFill>
                            <a:schemeClr val="tx1"/>
                          </a:solidFill>
                        </a:rPr>
                        <a:t>()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Use </a:t>
                      </a:r>
                      <a:r>
                        <a:rPr lang="en-US" sz="1300" cap="none" spc="0" dirty="0" err="1">
                          <a:solidFill>
                            <a:schemeClr val="tx1"/>
                          </a:solidFill>
                        </a:rPr>
                        <a:t>sem_destroy</a:t>
                      </a:r>
                      <a:r>
                        <a:rPr lang="en-US" sz="1300" cap="none" spc="0" dirty="0">
                          <a:solidFill>
                            <a:schemeClr val="tx1"/>
                          </a:solidFill>
                        </a:rPr>
                        <a:t>() to clean it up when no longer needed.</a:t>
                      </a:r>
                    </a:p>
                  </a:txBody>
                  <a:tcPr marL="107240" marR="55940" marT="82493" marB="8249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989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820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5EC21-999E-14B1-1668-559699DC0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Resim 76">
            <a:extLst>
              <a:ext uri="{FF2B5EF4-FFF2-40B4-BE49-F238E27FC236}">
                <a16:creationId xmlns:a16="http://schemas.microsoft.com/office/drawing/2014/main" id="{FED223F8-291D-810D-92A4-E5A4CCB1B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4799" y="1356693"/>
            <a:ext cx="3436901" cy="42134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F2BF8CF2-5CC6-C5AC-7862-729111465A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01"/>
          <a:stretch/>
        </p:blipFill>
        <p:spPr>
          <a:xfrm>
            <a:off x="2130589" y="1358983"/>
            <a:ext cx="3499434" cy="42066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DCED14-B45A-6C2B-CA82-618679843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145" y="16510"/>
            <a:ext cx="10515600" cy="1325563"/>
          </a:xfrm>
        </p:spPr>
        <p:txBody>
          <a:bodyPr/>
          <a:lstStyle/>
          <a:p>
            <a:r>
              <a:rPr lang="tr-TR" dirty="0"/>
              <a:t>A simple </a:t>
            </a:r>
            <a:r>
              <a:rPr lang="tr-TR" dirty="0" err="1"/>
              <a:t>semaphore</a:t>
            </a:r>
            <a:r>
              <a:rPr lang="tr-TR" dirty="0"/>
              <a:t> </a:t>
            </a:r>
            <a:r>
              <a:rPr lang="tr-TR" dirty="0" err="1"/>
              <a:t>example</a:t>
            </a:r>
            <a:endParaRPr lang="en-US" dirty="0"/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2683C4A0-7741-E9BD-1E9C-77FF6A1BDC99}"/>
              </a:ext>
            </a:extLst>
          </p:cNvPr>
          <p:cNvSpPr txBox="1"/>
          <p:nvPr/>
        </p:nvSpPr>
        <p:spPr>
          <a:xfrm>
            <a:off x="55260" y="5150257"/>
            <a:ext cx="21551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tr-TR" sz="2400" b="1" dirty="0">
                <a:solidFill>
                  <a:srgbClr val="FF0000"/>
                </a:solidFill>
                <a:sym typeface="+mn-ea"/>
              </a:rPr>
              <a:t>Ex_3_semA.c</a:t>
            </a:r>
          </a:p>
          <a:p>
            <a:pPr algn="l"/>
            <a:r>
              <a:rPr lang="tr-TR" sz="2400" b="1" dirty="0">
                <a:solidFill>
                  <a:srgbClr val="FF0000"/>
                </a:solidFill>
                <a:sym typeface="+mn-ea"/>
              </a:rPr>
              <a:t>Ex_3_semB.c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A3B426-33D0-110A-120E-9D1731F70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085711"/>
            <a:ext cx="9919105" cy="430899"/>
          </a:xfrm>
        </p:spPr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42" name="Dikdörtgen 41">
            <a:extLst>
              <a:ext uri="{FF2B5EF4-FFF2-40B4-BE49-F238E27FC236}">
                <a16:creationId xmlns:a16="http://schemas.microsoft.com/office/drawing/2014/main" id="{7239C1DB-DEF4-149B-236F-080CEADC3F44}"/>
              </a:ext>
            </a:extLst>
          </p:cNvPr>
          <p:cNvSpPr/>
          <p:nvPr/>
        </p:nvSpPr>
        <p:spPr>
          <a:xfrm>
            <a:off x="7439799" y="2094965"/>
            <a:ext cx="1307454" cy="1525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accent2"/>
              </a:solidFill>
            </a:endParaRPr>
          </a:p>
        </p:txBody>
      </p:sp>
      <p:cxnSp>
        <p:nvCxnSpPr>
          <p:cNvPr id="44" name="Düz Ok Bağlayıcısı 43">
            <a:extLst>
              <a:ext uri="{FF2B5EF4-FFF2-40B4-BE49-F238E27FC236}">
                <a16:creationId xmlns:a16="http://schemas.microsoft.com/office/drawing/2014/main" id="{D3645FD7-5C80-1098-B868-87C733713173}"/>
              </a:ext>
            </a:extLst>
          </p:cNvPr>
          <p:cNvCxnSpPr>
            <a:stCxn id="42" idx="3"/>
          </p:cNvCxnSpPr>
          <p:nvPr/>
        </p:nvCxnSpPr>
        <p:spPr>
          <a:xfrm>
            <a:off x="8747253" y="2171225"/>
            <a:ext cx="1349247" cy="812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Metin kutusu 44">
            <a:extLst>
              <a:ext uri="{FF2B5EF4-FFF2-40B4-BE49-F238E27FC236}">
                <a16:creationId xmlns:a16="http://schemas.microsoft.com/office/drawing/2014/main" id="{CFF5AEF5-175C-2560-02E5-685F4403DE22}"/>
              </a:ext>
            </a:extLst>
          </p:cNvPr>
          <p:cNvSpPr txBox="1"/>
          <p:nvPr/>
        </p:nvSpPr>
        <p:spPr>
          <a:xfrm>
            <a:off x="10171032" y="2040420"/>
            <a:ext cx="134924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b="1" dirty="0">
                <a:solidFill>
                  <a:schemeClr val="accent2"/>
                </a:solidFill>
              </a:rPr>
              <a:t>SEM_NAME</a:t>
            </a:r>
            <a:br>
              <a:rPr lang="tr-TR" sz="1100" b="1" dirty="0">
                <a:solidFill>
                  <a:schemeClr val="accent2"/>
                </a:solidFill>
              </a:rPr>
            </a:br>
            <a:r>
              <a:rPr lang="tr-TR" sz="1100" b="1" dirty="0">
                <a:solidFill>
                  <a:schemeClr val="accent2"/>
                </a:solidFill>
              </a:rPr>
              <a:t>0</a:t>
            </a:r>
            <a:r>
              <a:rPr lang="tr-TR" sz="1100" i="1" dirty="0">
                <a:solidFill>
                  <a:schemeClr val="accent2"/>
                </a:solidFill>
              </a:rPr>
              <a:t>: </a:t>
            </a:r>
            <a:r>
              <a:rPr lang="tr-TR" sz="1100" i="1" dirty="0" err="1">
                <a:solidFill>
                  <a:schemeClr val="accent2"/>
                </a:solidFill>
              </a:rPr>
              <a:t>Assumes</a:t>
            </a:r>
            <a:r>
              <a:rPr lang="tr-TR" sz="1100" i="1" dirty="0">
                <a:solidFill>
                  <a:schemeClr val="accent2"/>
                </a:solidFill>
              </a:rPr>
              <a:t> </a:t>
            </a:r>
            <a:r>
              <a:rPr lang="tr-TR" sz="1100" i="1" dirty="0" err="1">
                <a:solidFill>
                  <a:schemeClr val="accent2"/>
                </a:solidFill>
              </a:rPr>
              <a:t>semaphore</a:t>
            </a:r>
            <a:r>
              <a:rPr lang="tr-TR" sz="1100" i="1" dirty="0">
                <a:solidFill>
                  <a:schemeClr val="accent2"/>
                </a:solidFill>
              </a:rPr>
              <a:t> </a:t>
            </a:r>
            <a:r>
              <a:rPr lang="tr-TR" sz="1100" i="1" dirty="0" err="1">
                <a:solidFill>
                  <a:schemeClr val="accent2"/>
                </a:solidFill>
              </a:rPr>
              <a:t>exist</a:t>
            </a:r>
            <a:endParaRPr lang="tr-TR" sz="1100" i="1" dirty="0">
              <a:solidFill>
                <a:schemeClr val="accent2"/>
              </a:solidFill>
            </a:endParaRPr>
          </a:p>
          <a:p>
            <a:r>
              <a:rPr lang="tr-TR" sz="1100" b="1" i="1" dirty="0">
                <a:solidFill>
                  <a:schemeClr val="accent2"/>
                </a:solidFill>
              </a:rPr>
              <a:t>0644</a:t>
            </a:r>
            <a:r>
              <a:rPr lang="tr-TR" sz="1100" i="1" dirty="0">
                <a:solidFill>
                  <a:schemeClr val="accent2"/>
                </a:solidFill>
              </a:rPr>
              <a:t> </a:t>
            </a:r>
            <a:r>
              <a:rPr lang="tr-TR" sz="1100" i="1" dirty="0" err="1">
                <a:solidFill>
                  <a:schemeClr val="accent2"/>
                </a:solidFill>
              </a:rPr>
              <a:t>permission</a:t>
            </a:r>
            <a:endParaRPr lang="tr-TR" sz="1100" i="1" dirty="0">
              <a:solidFill>
                <a:schemeClr val="accent2"/>
              </a:solidFill>
            </a:endParaRPr>
          </a:p>
          <a:p>
            <a:r>
              <a:rPr lang="tr-TR" sz="1100" b="1" i="1" dirty="0">
                <a:solidFill>
                  <a:schemeClr val="accent2"/>
                </a:solidFill>
              </a:rPr>
              <a:t>0: </a:t>
            </a:r>
            <a:r>
              <a:rPr lang="tr-TR" sz="1100" i="1" dirty="0" err="1">
                <a:solidFill>
                  <a:schemeClr val="accent2"/>
                </a:solidFill>
              </a:rPr>
              <a:t>starting</a:t>
            </a:r>
            <a:r>
              <a:rPr lang="tr-TR" sz="1100" i="1" dirty="0">
                <a:solidFill>
                  <a:schemeClr val="accent2"/>
                </a:solidFill>
              </a:rPr>
              <a:t> </a:t>
            </a:r>
            <a:r>
              <a:rPr lang="tr-TR" sz="1100" i="1" dirty="0" err="1">
                <a:solidFill>
                  <a:schemeClr val="accent2"/>
                </a:solidFill>
              </a:rPr>
              <a:t>count</a:t>
            </a:r>
            <a:endParaRPr lang="tr-TR" sz="1100" i="1" dirty="0">
              <a:solidFill>
                <a:schemeClr val="accent2"/>
              </a:solidFill>
            </a:endParaRP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A9AAD994-95F4-C60A-44B2-A6F88748D718}"/>
              </a:ext>
            </a:extLst>
          </p:cNvPr>
          <p:cNvSpPr txBox="1"/>
          <p:nvPr/>
        </p:nvSpPr>
        <p:spPr>
          <a:xfrm>
            <a:off x="369510" y="1059344"/>
            <a:ext cx="170313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100" b="1" dirty="0" err="1"/>
              <a:t>sem_t</a:t>
            </a:r>
            <a:r>
              <a:rPr lang="tr-TR" sz="1100" b="1" dirty="0"/>
              <a:t> *</a:t>
            </a:r>
            <a:r>
              <a:rPr lang="tr-TR" sz="1100" b="1" dirty="0" err="1"/>
              <a:t>bin_sem</a:t>
            </a:r>
            <a:r>
              <a:rPr lang="tr-TR" sz="1100" b="1" dirty="0"/>
              <a:t>;</a:t>
            </a:r>
          </a:p>
          <a:p>
            <a:r>
              <a:rPr lang="tr-TR" sz="1100" i="1" dirty="0"/>
              <a:t>(</a:t>
            </a:r>
            <a:r>
              <a:rPr lang="tr-TR" sz="1100" i="1" dirty="0" err="1"/>
              <a:t>pointer</a:t>
            </a:r>
            <a:r>
              <a:rPr lang="tr-TR" sz="1100" i="1" dirty="0"/>
              <a:t> </a:t>
            </a:r>
            <a:r>
              <a:rPr lang="tr-TR" sz="1100" i="1" dirty="0" err="1"/>
              <a:t>to</a:t>
            </a:r>
            <a:r>
              <a:rPr lang="tr-TR" sz="1100" i="1" dirty="0"/>
              <a:t> </a:t>
            </a:r>
            <a:r>
              <a:rPr lang="tr-TR" sz="1100" i="1" dirty="0" err="1"/>
              <a:t>semaphore</a:t>
            </a:r>
            <a:r>
              <a:rPr lang="tr-TR" sz="1100" i="1" dirty="0"/>
              <a:t>)</a:t>
            </a:r>
          </a:p>
        </p:txBody>
      </p:sp>
      <p:sp>
        <p:nvSpPr>
          <p:cNvPr id="49" name="Dikdörtgen 48">
            <a:extLst>
              <a:ext uri="{FF2B5EF4-FFF2-40B4-BE49-F238E27FC236}">
                <a16:creationId xmlns:a16="http://schemas.microsoft.com/office/drawing/2014/main" id="{CDF57E15-E76B-377C-B278-50C7E4E8E63D}"/>
              </a:ext>
            </a:extLst>
          </p:cNvPr>
          <p:cNvSpPr/>
          <p:nvPr/>
        </p:nvSpPr>
        <p:spPr>
          <a:xfrm>
            <a:off x="2186600" y="4863827"/>
            <a:ext cx="1419242" cy="2790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51" name="Düz Ok Bağlayıcısı 50">
            <a:extLst>
              <a:ext uri="{FF2B5EF4-FFF2-40B4-BE49-F238E27FC236}">
                <a16:creationId xmlns:a16="http://schemas.microsoft.com/office/drawing/2014/main" id="{C9A5275F-BFE7-3184-E286-30A2DE95997C}"/>
              </a:ext>
            </a:extLst>
          </p:cNvPr>
          <p:cNvCxnSpPr>
            <a:cxnSpLocks/>
          </p:cNvCxnSpPr>
          <p:nvPr/>
        </p:nvCxnSpPr>
        <p:spPr>
          <a:xfrm flipH="1">
            <a:off x="1859670" y="4934848"/>
            <a:ext cx="32693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D86A0A23-ED63-8774-880D-C59553D2D5EC}"/>
              </a:ext>
            </a:extLst>
          </p:cNvPr>
          <p:cNvSpPr txBox="1"/>
          <p:nvPr/>
        </p:nvSpPr>
        <p:spPr>
          <a:xfrm>
            <a:off x="-8149" y="4791884"/>
            <a:ext cx="17908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050" b="1" u="sng" dirty="0" err="1">
                <a:solidFill>
                  <a:srgbClr val="FF0000"/>
                </a:solidFill>
              </a:rPr>
              <a:t>Closes</a:t>
            </a:r>
            <a:r>
              <a:rPr lang="tr-TR" sz="1050" b="1" dirty="0">
                <a:solidFill>
                  <a:srgbClr val="FF0000"/>
                </a:solidFill>
              </a:rPr>
              <a:t> </a:t>
            </a:r>
            <a:r>
              <a:rPr lang="tr-TR" sz="1050" b="1" dirty="0" err="1">
                <a:solidFill>
                  <a:srgbClr val="FF0000"/>
                </a:solidFill>
              </a:rPr>
              <a:t>the</a:t>
            </a:r>
            <a:r>
              <a:rPr lang="tr-TR" sz="1050" b="1" dirty="0">
                <a:solidFill>
                  <a:srgbClr val="FF0000"/>
                </a:solidFill>
              </a:rPr>
              <a:t> </a:t>
            </a:r>
            <a:r>
              <a:rPr lang="tr-TR" sz="1050" b="1" dirty="0" err="1">
                <a:solidFill>
                  <a:srgbClr val="FF0000"/>
                </a:solidFill>
              </a:rPr>
              <a:t>semaphore</a:t>
            </a:r>
            <a:r>
              <a:rPr lang="tr-TR" sz="1050" b="1" dirty="0">
                <a:solidFill>
                  <a:srgbClr val="FF0000"/>
                </a:solidFill>
              </a:rPr>
              <a:t> </a:t>
            </a:r>
            <a:r>
              <a:rPr lang="tr-TR" sz="1050" b="1" dirty="0" err="1">
                <a:solidFill>
                  <a:srgbClr val="FF0000"/>
                </a:solidFill>
              </a:rPr>
              <a:t>object</a:t>
            </a:r>
            <a:endParaRPr lang="tr-TR" sz="1050" b="1" dirty="0">
              <a:solidFill>
                <a:srgbClr val="FF0000"/>
              </a:solidFill>
            </a:endParaRP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id="{299C683A-06F8-007E-D436-2AC8A94B9668}"/>
              </a:ext>
            </a:extLst>
          </p:cNvPr>
          <p:cNvSpPr txBox="1"/>
          <p:nvPr/>
        </p:nvSpPr>
        <p:spPr>
          <a:xfrm>
            <a:off x="-8150" y="4941987"/>
            <a:ext cx="18982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050" b="1" u="sng" dirty="0" err="1">
                <a:solidFill>
                  <a:srgbClr val="FF0000"/>
                </a:solidFill>
              </a:rPr>
              <a:t>Deletes</a:t>
            </a:r>
            <a:r>
              <a:rPr lang="tr-TR" sz="1050" b="1" u="sng" dirty="0">
                <a:solidFill>
                  <a:srgbClr val="FF0000"/>
                </a:solidFill>
              </a:rPr>
              <a:t> </a:t>
            </a:r>
            <a:r>
              <a:rPr lang="tr-TR" sz="1050" b="1" u="sng" dirty="0" err="1">
                <a:solidFill>
                  <a:srgbClr val="FF0000"/>
                </a:solidFill>
              </a:rPr>
              <a:t>the</a:t>
            </a:r>
            <a:r>
              <a:rPr lang="tr-TR" sz="1050" b="1" u="sng" dirty="0">
                <a:solidFill>
                  <a:srgbClr val="FF0000"/>
                </a:solidFill>
              </a:rPr>
              <a:t> </a:t>
            </a:r>
            <a:r>
              <a:rPr lang="tr-TR" sz="1050" b="1" u="sng" dirty="0" err="1">
                <a:solidFill>
                  <a:srgbClr val="FF0000"/>
                </a:solidFill>
              </a:rPr>
              <a:t>named</a:t>
            </a:r>
            <a:r>
              <a:rPr lang="tr-TR" sz="1050" b="1" u="sng" dirty="0">
                <a:solidFill>
                  <a:srgbClr val="FF0000"/>
                </a:solidFill>
              </a:rPr>
              <a:t> </a:t>
            </a:r>
            <a:r>
              <a:rPr lang="tr-TR" sz="1050" b="1" u="sng" dirty="0" err="1">
                <a:solidFill>
                  <a:srgbClr val="FF0000"/>
                </a:solidFill>
              </a:rPr>
              <a:t>semaphore</a:t>
            </a:r>
            <a:endParaRPr lang="tr-TR" sz="1050" b="1" dirty="0">
              <a:solidFill>
                <a:srgbClr val="FF0000"/>
              </a:solidFill>
            </a:endParaRPr>
          </a:p>
        </p:txBody>
      </p:sp>
      <p:cxnSp>
        <p:nvCxnSpPr>
          <p:cNvPr id="55" name="Düz Ok Bağlayıcısı 54">
            <a:extLst>
              <a:ext uri="{FF2B5EF4-FFF2-40B4-BE49-F238E27FC236}">
                <a16:creationId xmlns:a16="http://schemas.microsoft.com/office/drawing/2014/main" id="{B38173BF-29DA-CE07-236A-1015DB71519D}"/>
              </a:ext>
            </a:extLst>
          </p:cNvPr>
          <p:cNvCxnSpPr>
            <a:cxnSpLocks/>
          </p:cNvCxnSpPr>
          <p:nvPr/>
        </p:nvCxnSpPr>
        <p:spPr>
          <a:xfrm flipH="1">
            <a:off x="1860060" y="5068198"/>
            <a:ext cx="32693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ikdörtgen 8">
            <a:extLst>
              <a:ext uri="{FF2B5EF4-FFF2-40B4-BE49-F238E27FC236}">
                <a16:creationId xmlns:a16="http://schemas.microsoft.com/office/drawing/2014/main" id="{1ADC6CFE-0AFF-3E65-AEE5-51DF84C9FE80}"/>
              </a:ext>
            </a:extLst>
          </p:cNvPr>
          <p:cNvSpPr/>
          <p:nvPr/>
        </p:nvSpPr>
        <p:spPr>
          <a:xfrm>
            <a:off x="3696335" y="2125991"/>
            <a:ext cx="393692" cy="1111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40BC50D7-711F-FC81-9790-4BB922BF5CA1}"/>
              </a:ext>
            </a:extLst>
          </p:cNvPr>
          <p:cNvSpPr/>
          <p:nvPr/>
        </p:nvSpPr>
        <p:spPr>
          <a:xfrm>
            <a:off x="4098307" y="2125991"/>
            <a:ext cx="233071" cy="111155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8145D816-D73C-3FF1-A603-FA268D934C22}"/>
              </a:ext>
            </a:extLst>
          </p:cNvPr>
          <p:cNvSpPr/>
          <p:nvPr/>
        </p:nvSpPr>
        <p:spPr>
          <a:xfrm>
            <a:off x="4366986" y="2125360"/>
            <a:ext cx="86105" cy="1111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3CCA5F68-C9EC-2350-68BD-10F04601BC31}"/>
              </a:ext>
            </a:extLst>
          </p:cNvPr>
          <p:cNvSpPr/>
          <p:nvPr/>
        </p:nvSpPr>
        <p:spPr>
          <a:xfrm>
            <a:off x="3213804" y="2125360"/>
            <a:ext cx="444793" cy="1111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6" name="Bağlayıcı: Dirsek 15">
            <a:extLst>
              <a:ext uri="{FF2B5EF4-FFF2-40B4-BE49-F238E27FC236}">
                <a16:creationId xmlns:a16="http://schemas.microsoft.com/office/drawing/2014/main" id="{BEB0EE1B-8C8C-8BA3-58C8-E81A1B384D4C}"/>
              </a:ext>
            </a:extLst>
          </p:cNvPr>
          <p:cNvCxnSpPr>
            <a:cxnSpLocks/>
            <a:stCxn id="12" idx="1"/>
          </p:cNvCxnSpPr>
          <p:nvPr/>
        </p:nvCxnSpPr>
        <p:spPr>
          <a:xfrm rot="10800000">
            <a:off x="1857641" y="1791600"/>
            <a:ext cx="1356164" cy="389339"/>
          </a:xfrm>
          <a:prstGeom prst="bentConnector3">
            <a:avLst>
              <a:gd name="adj1" fmla="val 2796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Bağlayıcı: Dirsek 20">
            <a:extLst>
              <a:ext uri="{FF2B5EF4-FFF2-40B4-BE49-F238E27FC236}">
                <a16:creationId xmlns:a16="http://schemas.microsoft.com/office/drawing/2014/main" id="{BE2EE9C6-D56C-E97D-EF5A-6FB48B5BD423}"/>
              </a:ext>
            </a:extLst>
          </p:cNvPr>
          <p:cNvCxnSpPr>
            <a:cxnSpLocks/>
            <a:stCxn id="9" idx="0"/>
          </p:cNvCxnSpPr>
          <p:nvPr/>
        </p:nvCxnSpPr>
        <p:spPr>
          <a:xfrm rot="16200000" flipV="1">
            <a:off x="2773507" y="1006317"/>
            <a:ext cx="194282" cy="2045067"/>
          </a:xfrm>
          <a:prstGeom prst="bentConnector2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Bağlayıcı: Dirsek 28">
            <a:extLst>
              <a:ext uri="{FF2B5EF4-FFF2-40B4-BE49-F238E27FC236}">
                <a16:creationId xmlns:a16="http://schemas.microsoft.com/office/drawing/2014/main" id="{3C8E083D-1616-254F-E7DE-55B9A0A60D2D}"/>
              </a:ext>
            </a:extLst>
          </p:cNvPr>
          <p:cNvCxnSpPr>
            <a:cxnSpLocks/>
            <a:stCxn id="10" idx="0"/>
            <a:endCxn id="38" idx="0"/>
          </p:cNvCxnSpPr>
          <p:nvPr/>
        </p:nvCxnSpPr>
        <p:spPr>
          <a:xfrm rot="5400000" flipH="1" flipV="1">
            <a:off x="4519647" y="1634579"/>
            <a:ext cx="186608" cy="796217"/>
          </a:xfrm>
          <a:prstGeom prst="bentConnector3">
            <a:avLst>
              <a:gd name="adj1" fmla="val 222503"/>
            </a:avLst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Bağlayıcı: Dirsek 31">
            <a:extLst>
              <a:ext uri="{FF2B5EF4-FFF2-40B4-BE49-F238E27FC236}">
                <a16:creationId xmlns:a16="http://schemas.microsoft.com/office/drawing/2014/main" id="{B82F66D2-5654-0CEC-D495-AABEF7A2028A}"/>
              </a:ext>
            </a:extLst>
          </p:cNvPr>
          <p:cNvCxnSpPr>
            <a:cxnSpLocks/>
            <a:stCxn id="11" idx="2"/>
            <a:endCxn id="41" idx="1"/>
          </p:cNvCxnSpPr>
          <p:nvPr/>
        </p:nvCxnSpPr>
        <p:spPr>
          <a:xfrm rot="16200000" flipH="1">
            <a:off x="4142212" y="2504341"/>
            <a:ext cx="627329" cy="91675"/>
          </a:xfrm>
          <a:prstGeom prst="bentConnector2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Metin kutusu 34">
            <a:extLst>
              <a:ext uri="{FF2B5EF4-FFF2-40B4-BE49-F238E27FC236}">
                <a16:creationId xmlns:a16="http://schemas.microsoft.com/office/drawing/2014/main" id="{E4E1CBE0-D961-B542-EF9A-1665B5815955}"/>
              </a:ext>
            </a:extLst>
          </p:cNvPr>
          <p:cNvSpPr txBox="1"/>
          <p:nvPr/>
        </p:nvSpPr>
        <p:spPr>
          <a:xfrm>
            <a:off x="340812" y="1651429"/>
            <a:ext cx="1120773" cy="2133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100" b="1" dirty="0">
                <a:solidFill>
                  <a:srgbClr val="FF0000"/>
                </a:solidFill>
              </a:rPr>
              <a:t>Name of </a:t>
            </a:r>
            <a:r>
              <a:rPr lang="tr-TR" sz="1100" b="1" dirty="0" err="1">
                <a:solidFill>
                  <a:srgbClr val="FF0000"/>
                </a:solidFill>
              </a:rPr>
              <a:t>semaphore</a:t>
            </a:r>
            <a:endParaRPr lang="tr-TR" sz="1100" b="1" dirty="0">
              <a:solidFill>
                <a:srgbClr val="FF0000"/>
              </a:solidFill>
            </a:endParaRPr>
          </a:p>
        </p:txBody>
      </p:sp>
      <p:sp>
        <p:nvSpPr>
          <p:cNvPr id="36" name="Metin kutusu 35">
            <a:extLst>
              <a:ext uri="{FF2B5EF4-FFF2-40B4-BE49-F238E27FC236}">
                <a16:creationId xmlns:a16="http://schemas.microsoft.com/office/drawing/2014/main" id="{285DFD83-EAB3-98A7-5D91-12045D0E9195}"/>
              </a:ext>
            </a:extLst>
          </p:cNvPr>
          <p:cNvSpPr txBox="1"/>
          <p:nvPr/>
        </p:nvSpPr>
        <p:spPr>
          <a:xfrm>
            <a:off x="340812" y="1824650"/>
            <a:ext cx="1282901" cy="351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100" b="1" dirty="0" err="1">
                <a:solidFill>
                  <a:schemeClr val="accent6">
                    <a:lumMod val="75000"/>
                  </a:schemeClr>
                </a:solidFill>
              </a:rPr>
              <a:t>Behavior</a:t>
            </a:r>
            <a:r>
              <a:rPr lang="tr-TR" sz="1100" b="1" dirty="0">
                <a:solidFill>
                  <a:schemeClr val="accent6">
                    <a:lumMod val="75000"/>
                  </a:schemeClr>
                </a:solidFill>
              </a:rPr>
              <a:t> of </a:t>
            </a:r>
            <a:r>
              <a:rPr lang="tr-TR" sz="1100" b="1" dirty="0" err="1">
                <a:solidFill>
                  <a:schemeClr val="accent6">
                    <a:lumMod val="75000"/>
                  </a:schemeClr>
                </a:solidFill>
              </a:rPr>
              <a:t>semaphore</a:t>
            </a:r>
            <a:r>
              <a:rPr lang="tr-TR" sz="11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tr-TR" sz="11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tr-TR" sz="1100" i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tr-TR" sz="1100" i="1" dirty="0" err="1">
                <a:solidFill>
                  <a:schemeClr val="accent6">
                    <a:lumMod val="75000"/>
                  </a:schemeClr>
                </a:solidFill>
              </a:rPr>
              <a:t>Create</a:t>
            </a:r>
            <a:r>
              <a:rPr lang="tr-TR" sz="11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tr-TR" sz="1100" i="1" dirty="0" err="1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tr-TR" sz="11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tr-TR" sz="1100" i="1" dirty="0" err="1">
                <a:solidFill>
                  <a:schemeClr val="accent6">
                    <a:lumMod val="75000"/>
                  </a:schemeClr>
                </a:solidFill>
              </a:rPr>
              <a:t>semaphore</a:t>
            </a:r>
            <a:r>
              <a:rPr lang="tr-TR" sz="1100" i="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38" name="Metin kutusu 37">
            <a:extLst>
              <a:ext uri="{FF2B5EF4-FFF2-40B4-BE49-F238E27FC236}">
                <a16:creationId xmlns:a16="http://schemas.microsoft.com/office/drawing/2014/main" id="{BAA885B9-B7DC-A174-97A9-6AFCDD1C44BB}"/>
              </a:ext>
            </a:extLst>
          </p:cNvPr>
          <p:cNvSpPr txBox="1"/>
          <p:nvPr/>
        </p:nvSpPr>
        <p:spPr>
          <a:xfrm>
            <a:off x="4517355" y="1939383"/>
            <a:ext cx="987410" cy="627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100" b="1" dirty="0">
                <a:solidFill>
                  <a:schemeClr val="accent5">
                    <a:lumMod val="75000"/>
                  </a:schemeClr>
                </a:solidFill>
              </a:rPr>
              <a:t>File </a:t>
            </a:r>
            <a:r>
              <a:rPr lang="tr-TR" sz="1100" b="1" dirty="0" err="1">
                <a:solidFill>
                  <a:schemeClr val="accent5">
                    <a:lumMod val="75000"/>
                  </a:schemeClr>
                </a:solidFill>
              </a:rPr>
              <a:t>permission</a:t>
            </a:r>
            <a:endParaRPr lang="tr-TR" sz="11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tr-TR" sz="1100" i="1" dirty="0" err="1">
                <a:solidFill>
                  <a:schemeClr val="accent5">
                    <a:lumMod val="75000"/>
                  </a:schemeClr>
                </a:solidFill>
              </a:rPr>
              <a:t>Owner</a:t>
            </a:r>
            <a:r>
              <a:rPr lang="tr-TR" sz="1100" i="1" dirty="0">
                <a:solidFill>
                  <a:schemeClr val="accent5">
                    <a:lumMod val="75000"/>
                  </a:schemeClr>
                </a:solidFill>
              </a:rPr>
              <a:t> (6): R/W</a:t>
            </a:r>
            <a:br>
              <a:rPr lang="tr-TR" sz="1100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tr-TR" sz="1100" i="1" dirty="0" err="1">
                <a:solidFill>
                  <a:schemeClr val="accent5">
                    <a:lumMod val="75000"/>
                  </a:schemeClr>
                </a:solidFill>
              </a:rPr>
              <a:t>Group</a:t>
            </a:r>
            <a:r>
              <a:rPr lang="tr-TR" sz="1100" i="1" dirty="0">
                <a:solidFill>
                  <a:schemeClr val="accent5">
                    <a:lumMod val="75000"/>
                  </a:schemeClr>
                </a:solidFill>
              </a:rPr>
              <a:t> (4): R-</a:t>
            </a:r>
            <a:r>
              <a:rPr lang="tr-TR" sz="1100" i="1" dirty="0" err="1">
                <a:solidFill>
                  <a:schemeClr val="accent5">
                    <a:lumMod val="75000"/>
                  </a:schemeClr>
                </a:solidFill>
              </a:rPr>
              <a:t>only</a:t>
            </a:r>
            <a:r>
              <a:rPr lang="tr-TR" sz="1100" i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tr-TR" sz="1100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tr-TR" sz="1100" i="1" dirty="0" err="1">
                <a:solidFill>
                  <a:schemeClr val="accent5">
                    <a:lumMod val="75000"/>
                  </a:schemeClr>
                </a:solidFill>
              </a:rPr>
              <a:t>Others</a:t>
            </a:r>
            <a:r>
              <a:rPr lang="tr-TR" sz="1100" i="1" dirty="0">
                <a:solidFill>
                  <a:schemeClr val="accent5">
                    <a:lumMod val="75000"/>
                  </a:schemeClr>
                </a:solidFill>
              </a:rPr>
              <a:t> (4): R-</a:t>
            </a:r>
            <a:r>
              <a:rPr lang="tr-TR" sz="1100" i="1" dirty="0" err="1">
                <a:solidFill>
                  <a:schemeClr val="accent5">
                    <a:lumMod val="75000"/>
                  </a:schemeClr>
                </a:solidFill>
              </a:rPr>
              <a:t>only</a:t>
            </a:r>
            <a:endParaRPr lang="tr-TR" sz="11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1" name="Metin kutusu 40">
            <a:extLst>
              <a:ext uri="{FF2B5EF4-FFF2-40B4-BE49-F238E27FC236}">
                <a16:creationId xmlns:a16="http://schemas.microsoft.com/office/drawing/2014/main" id="{AE692830-A7E0-BEF4-0A42-4EBEF98A591D}"/>
              </a:ext>
            </a:extLst>
          </p:cNvPr>
          <p:cNvSpPr txBox="1"/>
          <p:nvPr/>
        </p:nvSpPr>
        <p:spPr>
          <a:xfrm>
            <a:off x="4501714" y="2648400"/>
            <a:ext cx="10150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100" b="1" dirty="0" err="1">
                <a:solidFill>
                  <a:srgbClr val="FF0000"/>
                </a:solidFill>
              </a:rPr>
              <a:t>Starting</a:t>
            </a:r>
            <a:r>
              <a:rPr lang="tr-TR" sz="1100" b="1" dirty="0">
                <a:solidFill>
                  <a:srgbClr val="FF0000"/>
                </a:solidFill>
              </a:rPr>
              <a:t> </a:t>
            </a:r>
            <a:r>
              <a:rPr lang="tr-TR" sz="1100" b="1" dirty="0" err="1">
                <a:solidFill>
                  <a:srgbClr val="FF0000"/>
                </a:solidFill>
              </a:rPr>
              <a:t>count</a:t>
            </a:r>
            <a:endParaRPr lang="tr-TR" sz="1100" b="1" dirty="0">
              <a:solidFill>
                <a:srgbClr val="FF0000"/>
              </a:solidFill>
            </a:endParaRPr>
          </a:p>
          <a:p>
            <a:pPr algn="ctr"/>
            <a:r>
              <a:rPr lang="tr-TR" sz="1100" i="1" dirty="0">
                <a:solidFill>
                  <a:srgbClr val="FF0000"/>
                </a:solidFill>
              </a:rPr>
              <a:t>(1: </a:t>
            </a:r>
            <a:r>
              <a:rPr lang="tr-TR" sz="1100" i="1" dirty="0" err="1">
                <a:solidFill>
                  <a:srgbClr val="FF0000"/>
                </a:solidFill>
              </a:rPr>
              <a:t>unlocked</a:t>
            </a:r>
            <a:r>
              <a:rPr lang="tr-TR" sz="1100" i="1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7716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145" y="16510"/>
            <a:ext cx="10515600" cy="1325563"/>
          </a:xfrm>
        </p:spPr>
        <p:txBody>
          <a:bodyPr/>
          <a:lstStyle/>
          <a:p>
            <a:r>
              <a:rPr lang="tr-TR" dirty="0"/>
              <a:t>A simple semaphore example</a:t>
            </a:r>
            <a:endParaRPr lang="en-US" dirty="0"/>
          </a:p>
        </p:txBody>
      </p:sp>
      <p:sp>
        <p:nvSpPr>
          <p:cNvPr id="3" name="Text Box 2"/>
          <p:cNvSpPr txBox="1"/>
          <p:nvPr/>
        </p:nvSpPr>
        <p:spPr>
          <a:xfrm>
            <a:off x="55260" y="5150257"/>
            <a:ext cx="21551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tr-TR" sz="2400" b="1" dirty="0">
                <a:solidFill>
                  <a:srgbClr val="FF0000"/>
                </a:solidFill>
                <a:sym typeface="+mn-ea"/>
              </a:rPr>
              <a:t>Ex_3_semA.c</a:t>
            </a:r>
          </a:p>
          <a:p>
            <a:pPr algn="l"/>
            <a:r>
              <a:rPr lang="tr-TR" sz="2400" b="1" dirty="0">
                <a:solidFill>
                  <a:srgbClr val="FF0000"/>
                </a:solidFill>
                <a:sym typeface="+mn-ea"/>
              </a:rPr>
              <a:t>Ex_3_semB.c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13" name="Resim 12">
            <a:extLst>
              <a:ext uri="{FF2B5EF4-FFF2-40B4-BE49-F238E27FC236}">
                <a16:creationId xmlns:a16="http://schemas.microsoft.com/office/drawing/2014/main" id="{AF44BE87-C2A1-8693-EA54-25B945C83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273" y="1707743"/>
            <a:ext cx="4052404" cy="3728211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5BF3D968-ED31-2FF0-E31D-205C6813F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6496" y="1707743"/>
            <a:ext cx="3864231" cy="3728211"/>
          </a:xfrm>
          <a:prstGeom prst="rect">
            <a:avLst/>
          </a:prstGeom>
        </p:spPr>
      </p:pic>
      <p:sp>
        <p:nvSpPr>
          <p:cNvPr id="16" name="Dikdörtgen 15">
            <a:extLst>
              <a:ext uri="{FF2B5EF4-FFF2-40B4-BE49-F238E27FC236}">
                <a16:creationId xmlns:a16="http://schemas.microsoft.com/office/drawing/2014/main" id="{8640A428-3AF8-6AF1-C056-FC3F75D9911F}"/>
              </a:ext>
            </a:extLst>
          </p:cNvPr>
          <p:cNvSpPr/>
          <p:nvPr/>
        </p:nvSpPr>
        <p:spPr>
          <a:xfrm>
            <a:off x="6436496" y="2355011"/>
            <a:ext cx="3864230" cy="1639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Dikdörtgen 16">
            <a:extLst>
              <a:ext uri="{FF2B5EF4-FFF2-40B4-BE49-F238E27FC236}">
                <a16:creationId xmlns:a16="http://schemas.microsoft.com/office/drawing/2014/main" id="{DF078D92-7C19-C73E-3F8C-D13A6C037D40}"/>
              </a:ext>
            </a:extLst>
          </p:cNvPr>
          <p:cNvSpPr/>
          <p:nvPr/>
        </p:nvSpPr>
        <p:spPr>
          <a:xfrm>
            <a:off x="1891272" y="2578146"/>
            <a:ext cx="4052403" cy="16505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" name="Bağlayıcı: Dirsek 18">
            <a:extLst>
              <a:ext uri="{FF2B5EF4-FFF2-40B4-BE49-F238E27FC236}">
                <a16:creationId xmlns:a16="http://schemas.microsoft.com/office/drawing/2014/main" id="{2488641A-7856-8E20-C76C-49D442E62E55}"/>
              </a:ext>
            </a:extLst>
          </p:cNvPr>
          <p:cNvCxnSpPr>
            <a:cxnSpLocks/>
            <a:stCxn id="16" idx="1"/>
            <a:endCxn id="17" idx="3"/>
          </p:cNvCxnSpPr>
          <p:nvPr/>
        </p:nvCxnSpPr>
        <p:spPr>
          <a:xfrm rot="10800000" flipV="1">
            <a:off x="5943676" y="2436961"/>
            <a:ext cx="492821" cy="223711"/>
          </a:xfrm>
          <a:prstGeom prst="bentConnector3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ikdörtgen 21">
            <a:extLst>
              <a:ext uri="{FF2B5EF4-FFF2-40B4-BE49-F238E27FC236}">
                <a16:creationId xmlns:a16="http://schemas.microsoft.com/office/drawing/2014/main" id="{630D038E-625F-FBF4-12FF-6BBBF1DBC6C4}"/>
              </a:ext>
            </a:extLst>
          </p:cNvPr>
          <p:cNvSpPr/>
          <p:nvPr/>
        </p:nvSpPr>
        <p:spPr>
          <a:xfrm>
            <a:off x="6436494" y="3060896"/>
            <a:ext cx="3864230" cy="1639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DF03B37F-A8CC-6757-D442-CB33CE27AE4E}"/>
              </a:ext>
            </a:extLst>
          </p:cNvPr>
          <p:cNvSpPr/>
          <p:nvPr/>
        </p:nvSpPr>
        <p:spPr>
          <a:xfrm>
            <a:off x="1891270" y="3284031"/>
            <a:ext cx="4052403" cy="16505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4" name="Bağlayıcı: Dirsek 23">
            <a:extLst>
              <a:ext uri="{FF2B5EF4-FFF2-40B4-BE49-F238E27FC236}">
                <a16:creationId xmlns:a16="http://schemas.microsoft.com/office/drawing/2014/main" id="{C922E24A-8305-F0FF-926B-93D22737ED0B}"/>
              </a:ext>
            </a:extLst>
          </p:cNvPr>
          <p:cNvCxnSpPr>
            <a:cxnSpLocks/>
            <a:stCxn id="22" idx="1"/>
            <a:endCxn id="23" idx="3"/>
          </p:cNvCxnSpPr>
          <p:nvPr/>
        </p:nvCxnSpPr>
        <p:spPr>
          <a:xfrm rot="10800000" flipV="1">
            <a:off x="5943674" y="3142846"/>
            <a:ext cx="492821" cy="223711"/>
          </a:xfrm>
          <a:prstGeom prst="bentConnector3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ikdörtgen 24">
            <a:extLst>
              <a:ext uri="{FF2B5EF4-FFF2-40B4-BE49-F238E27FC236}">
                <a16:creationId xmlns:a16="http://schemas.microsoft.com/office/drawing/2014/main" id="{318E2AD6-79C2-6A43-6298-3B558B11BC91}"/>
              </a:ext>
            </a:extLst>
          </p:cNvPr>
          <p:cNvSpPr/>
          <p:nvPr/>
        </p:nvSpPr>
        <p:spPr>
          <a:xfrm>
            <a:off x="6436493" y="3409494"/>
            <a:ext cx="3864230" cy="1639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Dikdörtgen 25">
            <a:extLst>
              <a:ext uri="{FF2B5EF4-FFF2-40B4-BE49-F238E27FC236}">
                <a16:creationId xmlns:a16="http://schemas.microsoft.com/office/drawing/2014/main" id="{B46C0BE7-A44C-A074-226E-C0B3B3FA6DF6}"/>
              </a:ext>
            </a:extLst>
          </p:cNvPr>
          <p:cNvSpPr/>
          <p:nvPr/>
        </p:nvSpPr>
        <p:spPr>
          <a:xfrm>
            <a:off x="1891269" y="3632629"/>
            <a:ext cx="4052403" cy="16505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7" name="Bağlayıcı: Dirsek 26">
            <a:extLst>
              <a:ext uri="{FF2B5EF4-FFF2-40B4-BE49-F238E27FC236}">
                <a16:creationId xmlns:a16="http://schemas.microsoft.com/office/drawing/2014/main" id="{7FB85225-5C2A-4201-FBDA-A4FEEECCFE54}"/>
              </a:ext>
            </a:extLst>
          </p:cNvPr>
          <p:cNvCxnSpPr>
            <a:cxnSpLocks/>
            <a:stCxn id="25" idx="1"/>
            <a:endCxn id="26" idx="3"/>
          </p:cNvCxnSpPr>
          <p:nvPr/>
        </p:nvCxnSpPr>
        <p:spPr>
          <a:xfrm rot="10800000" flipV="1">
            <a:off x="5943673" y="3491444"/>
            <a:ext cx="492821" cy="223711"/>
          </a:xfrm>
          <a:prstGeom prst="bentConnector3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7065F-78E2-44A1-A357-DE1BDD136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BEF6A6A-C12A-3668-47BE-1EBD7A33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Producer-Consumer Problem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714D33C-749F-E2E2-6AF2-2FFE62458C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229491" cy="435133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Problem</a:t>
            </a:r>
            <a:r>
              <a:rPr lang="en-US" dirty="0"/>
              <a:t>:</a:t>
            </a:r>
            <a:endParaRPr lang="tr-TR" dirty="0"/>
          </a:p>
          <a:p>
            <a:pPr lvl="1"/>
            <a:r>
              <a:rPr lang="en-US" dirty="0"/>
              <a:t>Producer might overwrite the buffer when full.</a:t>
            </a:r>
          </a:p>
          <a:p>
            <a:pPr lvl="1"/>
            <a:r>
              <a:rPr lang="en-US" dirty="0"/>
              <a:t>Consumer might read invalid data when buffer is empty.</a:t>
            </a:r>
            <a:endParaRPr lang="tr-TR" dirty="0"/>
          </a:p>
          <a:p>
            <a:r>
              <a:rPr lang="tr-TR" dirty="0"/>
              <a:t>S</a:t>
            </a:r>
            <a:r>
              <a:rPr lang="en-US" dirty="0" err="1"/>
              <a:t>emaphores</a:t>
            </a:r>
            <a:r>
              <a:rPr lang="en-US" dirty="0"/>
              <a:t> control access to the shared buffer</a:t>
            </a:r>
            <a:r>
              <a:rPr lang="tr-TR" dirty="0"/>
              <a:t>:</a:t>
            </a:r>
          </a:p>
          <a:p>
            <a:pPr lvl="1"/>
            <a:r>
              <a:rPr lang="tr-TR" dirty="0"/>
              <a:t>1st </a:t>
            </a:r>
            <a:r>
              <a:rPr lang="tr-TR" dirty="0" err="1"/>
              <a:t>semaphore</a:t>
            </a:r>
            <a:r>
              <a:rPr lang="tr-TR" dirty="0"/>
              <a:t>, t</a:t>
            </a:r>
            <a:r>
              <a:rPr lang="en-US" dirty="0"/>
              <a:t>racks the number of </a:t>
            </a:r>
            <a:r>
              <a:rPr lang="en-US" b="1" dirty="0"/>
              <a:t>empty slots</a:t>
            </a:r>
            <a:r>
              <a:rPr lang="en-US" dirty="0"/>
              <a:t> in the buffer</a:t>
            </a:r>
            <a:r>
              <a:rPr lang="tr-TR" dirty="0"/>
              <a:t>.</a:t>
            </a:r>
          </a:p>
          <a:p>
            <a:pPr lvl="1"/>
            <a:r>
              <a:rPr lang="tr-TR" dirty="0"/>
              <a:t>2nd </a:t>
            </a:r>
            <a:r>
              <a:rPr lang="tr-TR" dirty="0" err="1"/>
              <a:t>semaphore</a:t>
            </a:r>
            <a:r>
              <a:rPr lang="tr-TR" dirty="0"/>
              <a:t>, t</a:t>
            </a:r>
            <a:r>
              <a:rPr lang="en-US" dirty="0"/>
              <a:t>racks the number of </a:t>
            </a:r>
            <a:r>
              <a:rPr lang="en-US" b="1" dirty="0"/>
              <a:t>filled slots</a:t>
            </a:r>
            <a:r>
              <a:rPr lang="en-US" dirty="0"/>
              <a:t> in the buffer.</a:t>
            </a:r>
            <a:endParaRPr lang="tr-TR" dirty="0"/>
          </a:p>
          <a:p>
            <a:endParaRPr lang="en-US" dirty="0"/>
          </a:p>
          <a:p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B03082D-F0F5-43FD-535F-09E1DDC19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CD6A808F-555A-51BA-866D-C80C4A8727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727"/>
          <a:stretch/>
        </p:blipFill>
        <p:spPr>
          <a:xfrm>
            <a:off x="1005208" y="4942936"/>
            <a:ext cx="7602011" cy="379616"/>
          </a:xfrm>
          <a:prstGeom prst="rect">
            <a:avLst/>
          </a:prstGeom>
        </p:spPr>
      </p:pic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DE6F6D05-0130-76C1-2F9A-8F2556E5614B}"/>
              </a:ext>
            </a:extLst>
          </p:cNvPr>
          <p:cNvCxnSpPr/>
          <p:nvPr/>
        </p:nvCxnSpPr>
        <p:spPr>
          <a:xfrm>
            <a:off x="2243686" y="5322552"/>
            <a:ext cx="56789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Ok Bağlayıcısı 14">
            <a:extLst>
              <a:ext uri="{FF2B5EF4-FFF2-40B4-BE49-F238E27FC236}">
                <a16:creationId xmlns:a16="http://schemas.microsoft.com/office/drawing/2014/main" id="{C3643FAA-4690-0792-F82B-88112638320D}"/>
              </a:ext>
            </a:extLst>
          </p:cNvPr>
          <p:cNvCxnSpPr/>
          <p:nvPr/>
        </p:nvCxnSpPr>
        <p:spPr>
          <a:xfrm>
            <a:off x="2527631" y="5322552"/>
            <a:ext cx="0" cy="2673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548B5533-6F24-6534-ACE6-414092468FCC}"/>
              </a:ext>
            </a:extLst>
          </p:cNvPr>
          <p:cNvSpPr txBox="1"/>
          <p:nvPr/>
        </p:nvSpPr>
        <p:spPr>
          <a:xfrm>
            <a:off x="1743730" y="5570965"/>
            <a:ext cx="1567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b="1" dirty="0" err="1">
                <a:solidFill>
                  <a:srgbClr val="FF0000"/>
                </a:solidFill>
              </a:rPr>
              <a:t>SystemV</a:t>
            </a:r>
            <a:r>
              <a:rPr lang="tr-TR" sz="14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tr-TR" sz="1400" b="1" dirty="0" err="1">
                <a:solidFill>
                  <a:srgbClr val="FF0000"/>
                </a:solidFill>
              </a:rPr>
              <a:t>semaphore</a:t>
            </a:r>
            <a:r>
              <a:rPr lang="tr-TR" sz="1400" b="1" dirty="0">
                <a:solidFill>
                  <a:srgbClr val="FF0000"/>
                </a:solidFill>
              </a:rPr>
              <a:t> </a:t>
            </a:r>
            <a:r>
              <a:rPr lang="tr-TR" sz="1400" b="1" dirty="0" err="1">
                <a:solidFill>
                  <a:srgbClr val="FF0000"/>
                </a:solidFill>
              </a:rPr>
              <a:t>groups</a:t>
            </a:r>
            <a:endParaRPr lang="tr-TR" sz="1400" b="1" dirty="0">
              <a:solidFill>
                <a:srgbClr val="FF0000"/>
              </a:solidFill>
            </a:endParaRPr>
          </a:p>
        </p:txBody>
      </p: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B2FC8E67-D2C4-89A4-F561-64F8259583C7}"/>
              </a:ext>
            </a:extLst>
          </p:cNvPr>
          <p:cNvCxnSpPr>
            <a:cxnSpLocks/>
          </p:cNvCxnSpPr>
          <p:nvPr/>
        </p:nvCxnSpPr>
        <p:spPr>
          <a:xfrm>
            <a:off x="3741806" y="5336983"/>
            <a:ext cx="118387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Ok Bağlayıcısı 17">
            <a:extLst>
              <a:ext uri="{FF2B5EF4-FFF2-40B4-BE49-F238E27FC236}">
                <a16:creationId xmlns:a16="http://schemas.microsoft.com/office/drawing/2014/main" id="{629F73F9-01D0-6484-EF10-A85F3BD654B1}"/>
              </a:ext>
            </a:extLst>
          </p:cNvPr>
          <p:cNvCxnSpPr>
            <a:cxnSpLocks/>
          </p:cNvCxnSpPr>
          <p:nvPr/>
        </p:nvCxnSpPr>
        <p:spPr>
          <a:xfrm>
            <a:off x="4362181" y="5336983"/>
            <a:ext cx="0" cy="2673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AA9AA8C-516A-7F3E-E0D0-4E07591114D9}"/>
              </a:ext>
            </a:extLst>
          </p:cNvPr>
          <p:cNvSpPr txBox="1"/>
          <p:nvPr/>
        </p:nvSpPr>
        <p:spPr>
          <a:xfrm>
            <a:off x="3749870" y="5570964"/>
            <a:ext cx="1224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b="1" dirty="0" err="1">
                <a:solidFill>
                  <a:srgbClr val="FF0000"/>
                </a:solidFill>
              </a:rPr>
              <a:t>create</a:t>
            </a:r>
            <a:endParaRPr lang="tr-TR" sz="1400" b="1" dirty="0">
              <a:solidFill>
                <a:srgbClr val="FF0000"/>
              </a:solidFill>
            </a:endParaRPr>
          </a:p>
          <a:p>
            <a:pPr algn="ctr"/>
            <a:r>
              <a:rPr lang="tr-TR" sz="1400" b="1" dirty="0">
                <a:solidFill>
                  <a:srgbClr val="FF0000"/>
                </a:solidFill>
              </a:rPr>
              <a:t>2 </a:t>
            </a:r>
            <a:r>
              <a:rPr lang="tr-TR" sz="1400" b="1" dirty="0" err="1">
                <a:solidFill>
                  <a:srgbClr val="FF0000"/>
                </a:solidFill>
              </a:rPr>
              <a:t>semaphores</a:t>
            </a:r>
            <a:endParaRPr lang="tr-TR" sz="1400" b="1" dirty="0">
              <a:solidFill>
                <a:srgbClr val="FF0000"/>
              </a:solidFill>
            </a:endParaRPr>
          </a:p>
        </p:txBody>
      </p:sp>
      <p:cxnSp>
        <p:nvCxnSpPr>
          <p:cNvPr id="22" name="Düz Ok Bağlayıcısı 21">
            <a:extLst>
              <a:ext uri="{FF2B5EF4-FFF2-40B4-BE49-F238E27FC236}">
                <a16:creationId xmlns:a16="http://schemas.microsoft.com/office/drawing/2014/main" id="{8AA18104-AA03-4CB8-8C72-FA363A396642}"/>
              </a:ext>
            </a:extLst>
          </p:cNvPr>
          <p:cNvCxnSpPr>
            <a:cxnSpLocks/>
          </p:cNvCxnSpPr>
          <p:nvPr/>
        </p:nvCxnSpPr>
        <p:spPr>
          <a:xfrm>
            <a:off x="8698392" y="5055187"/>
            <a:ext cx="55775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657592FE-684D-C16F-4AF3-86F7C224F96F}"/>
              </a:ext>
            </a:extLst>
          </p:cNvPr>
          <p:cNvSpPr txBox="1"/>
          <p:nvPr/>
        </p:nvSpPr>
        <p:spPr>
          <a:xfrm>
            <a:off x="9101745" y="4901298"/>
            <a:ext cx="2315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b="1" dirty="0" err="1">
                <a:solidFill>
                  <a:srgbClr val="FF0000"/>
                </a:solidFill>
              </a:rPr>
              <a:t>create</a:t>
            </a:r>
            <a:r>
              <a:rPr lang="tr-TR" sz="1400" b="1" dirty="0">
                <a:solidFill>
                  <a:srgbClr val="FF0000"/>
                </a:solidFill>
              </a:rPr>
              <a:t> a </a:t>
            </a:r>
            <a:r>
              <a:rPr lang="tr-TR" sz="1400" b="1" dirty="0" err="1">
                <a:solidFill>
                  <a:srgbClr val="FF0000"/>
                </a:solidFill>
              </a:rPr>
              <a:t>shared</a:t>
            </a:r>
            <a:r>
              <a:rPr lang="tr-TR" sz="1400" b="1" dirty="0">
                <a:solidFill>
                  <a:srgbClr val="FF0000"/>
                </a:solidFill>
              </a:rPr>
              <a:t> </a:t>
            </a:r>
            <a:r>
              <a:rPr lang="tr-TR" sz="1400" b="1" dirty="0" err="1">
                <a:solidFill>
                  <a:srgbClr val="FF0000"/>
                </a:solidFill>
              </a:rPr>
              <a:t>memory</a:t>
            </a:r>
            <a:endParaRPr lang="tr-T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41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>
            <a:extLst>
              <a:ext uri="{FF2B5EF4-FFF2-40B4-BE49-F238E27FC236}">
                <a16:creationId xmlns:a16="http://schemas.microsoft.com/office/drawing/2014/main" id="{C5291B4C-EB79-F9D5-9085-075DEB50A6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255"/>
          <a:stretch/>
        </p:blipFill>
        <p:spPr>
          <a:xfrm>
            <a:off x="377058" y="1203029"/>
            <a:ext cx="4246915" cy="4629016"/>
          </a:xfrm>
          <a:prstGeom prst="rect">
            <a:avLst/>
          </a:prstGeom>
        </p:spPr>
      </p:pic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AE75231-9BDB-8B16-C1E3-21623F8B8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E1E793A4-7F2C-FC22-B9A4-ED6680682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00" y="475654"/>
            <a:ext cx="4179107" cy="401983"/>
          </a:xfrm>
          <a:prstGeom prst="rect">
            <a:avLst/>
          </a:prstGeom>
        </p:spPr>
      </p:pic>
      <p:sp>
        <p:nvSpPr>
          <p:cNvPr id="12" name="Metin kutusu 11">
            <a:extLst>
              <a:ext uri="{FF2B5EF4-FFF2-40B4-BE49-F238E27FC236}">
                <a16:creationId xmlns:a16="http://schemas.microsoft.com/office/drawing/2014/main" id="{35FB1D02-EDC1-A766-7DFC-52C2E876CDAB}"/>
              </a:ext>
            </a:extLst>
          </p:cNvPr>
          <p:cNvSpPr txBox="1"/>
          <p:nvPr/>
        </p:nvSpPr>
        <p:spPr>
          <a:xfrm>
            <a:off x="4993231" y="1965690"/>
            <a:ext cx="187569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1400" b="1" dirty="0" err="1">
                <a:solidFill>
                  <a:srgbClr val="00B050"/>
                </a:solidFill>
              </a:rPr>
              <a:t>sem_signal</a:t>
            </a:r>
            <a:r>
              <a:rPr lang="tr-TR" sz="1400" b="1" dirty="0">
                <a:solidFill>
                  <a:srgbClr val="00B050"/>
                </a:solidFill>
              </a:rPr>
              <a:t>(</a:t>
            </a:r>
            <a:r>
              <a:rPr lang="tr-TR" sz="1400" b="1" dirty="0" err="1">
                <a:solidFill>
                  <a:srgbClr val="00B050"/>
                </a:solidFill>
              </a:rPr>
              <a:t>sem_id</a:t>
            </a:r>
            <a:r>
              <a:rPr lang="tr-TR" sz="1400" b="1" dirty="0">
                <a:solidFill>
                  <a:srgbClr val="00B050"/>
                </a:solidFill>
              </a:rPr>
              <a:t>, 1)</a:t>
            </a:r>
          </a:p>
        </p:txBody>
      </p:sp>
      <p:cxnSp>
        <p:nvCxnSpPr>
          <p:cNvPr id="14" name="Düz Ok Bağlayıcısı 13">
            <a:extLst>
              <a:ext uri="{FF2B5EF4-FFF2-40B4-BE49-F238E27FC236}">
                <a16:creationId xmlns:a16="http://schemas.microsoft.com/office/drawing/2014/main" id="{15DD7A04-8BD4-0E81-E8F0-8A4F796695E1}"/>
              </a:ext>
            </a:extLst>
          </p:cNvPr>
          <p:cNvCxnSpPr>
            <a:cxnSpLocks/>
          </p:cNvCxnSpPr>
          <p:nvPr/>
        </p:nvCxnSpPr>
        <p:spPr>
          <a:xfrm>
            <a:off x="5094495" y="2273467"/>
            <a:ext cx="1639018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2">
            <a:extLst>
              <a:ext uri="{FF2B5EF4-FFF2-40B4-BE49-F238E27FC236}">
                <a16:creationId xmlns:a16="http://schemas.microsoft.com/office/drawing/2014/main" id="{2B45308F-5DCA-1AA3-3A3F-24F9AF392435}"/>
              </a:ext>
            </a:extLst>
          </p:cNvPr>
          <p:cNvSpPr txBox="1"/>
          <p:nvPr/>
        </p:nvSpPr>
        <p:spPr>
          <a:xfrm>
            <a:off x="8755812" y="492562"/>
            <a:ext cx="328875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tr-TR" sz="2400" b="1" dirty="0" err="1">
                <a:solidFill>
                  <a:srgbClr val="FF0000"/>
                </a:solidFill>
                <a:sym typeface="+mn-ea"/>
              </a:rPr>
              <a:t>ProdConsTwoProcess.c</a:t>
            </a:r>
            <a:endParaRPr lang="tr-TR" sz="2400" b="1" dirty="0">
              <a:solidFill>
                <a:srgbClr val="FF0000"/>
              </a:solidFill>
              <a:sym typeface="+mn-ea"/>
            </a:endParaRPr>
          </a:p>
        </p:txBody>
      </p:sp>
      <p:pic>
        <p:nvPicPr>
          <p:cNvPr id="18" name="Resim 17">
            <a:extLst>
              <a:ext uri="{FF2B5EF4-FFF2-40B4-BE49-F238E27FC236}">
                <a16:creationId xmlns:a16="http://schemas.microsoft.com/office/drawing/2014/main" id="{22FBC4D6-0CE0-0BDF-8207-6ABEF5461A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810"/>
          <a:stretch/>
        </p:blipFill>
        <p:spPr>
          <a:xfrm>
            <a:off x="7195497" y="1203029"/>
            <a:ext cx="4116726" cy="4629016"/>
          </a:xfrm>
          <a:prstGeom prst="rect">
            <a:avLst/>
          </a:prstGeom>
        </p:spPr>
      </p:pic>
      <p:cxnSp>
        <p:nvCxnSpPr>
          <p:cNvPr id="21" name="Düz Ok Bağlayıcısı 20">
            <a:extLst>
              <a:ext uri="{FF2B5EF4-FFF2-40B4-BE49-F238E27FC236}">
                <a16:creationId xmlns:a16="http://schemas.microsoft.com/office/drawing/2014/main" id="{D669DE0F-EECA-191B-1F8C-006D4C4EE8D9}"/>
              </a:ext>
            </a:extLst>
          </p:cNvPr>
          <p:cNvCxnSpPr>
            <a:cxnSpLocks/>
          </p:cNvCxnSpPr>
          <p:nvPr/>
        </p:nvCxnSpPr>
        <p:spPr>
          <a:xfrm flipH="1">
            <a:off x="5094495" y="1456733"/>
            <a:ext cx="163901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8DA896E7-2AC9-0F64-84AB-7136D0CB4155}"/>
              </a:ext>
            </a:extLst>
          </p:cNvPr>
          <p:cNvSpPr txBox="1"/>
          <p:nvPr/>
        </p:nvSpPr>
        <p:spPr>
          <a:xfrm>
            <a:off x="4993231" y="1148956"/>
            <a:ext cx="187569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1400" b="1" dirty="0" err="1">
                <a:solidFill>
                  <a:srgbClr val="FF0000"/>
                </a:solidFill>
              </a:rPr>
              <a:t>sem_wait</a:t>
            </a:r>
            <a:r>
              <a:rPr lang="tr-TR" sz="1400" b="1" dirty="0">
                <a:solidFill>
                  <a:srgbClr val="FF0000"/>
                </a:solidFill>
              </a:rPr>
              <a:t>(</a:t>
            </a:r>
            <a:r>
              <a:rPr lang="tr-TR" sz="1400" b="1" dirty="0" err="1">
                <a:solidFill>
                  <a:srgbClr val="FF0000"/>
                </a:solidFill>
              </a:rPr>
              <a:t>sem_id</a:t>
            </a:r>
            <a:r>
              <a:rPr lang="tr-TR" sz="1400" b="1" dirty="0">
                <a:solidFill>
                  <a:srgbClr val="FF0000"/>
                </a:solidFill>
              </a:rPr>
              <a:t>, 1)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AA2777F5-5EFB-BCDB-A80D-A72542B0253C}"/>
              </a:ext>
            </a:extLst>
          </p:cNvPr>
          <p:cNvSpPr txBox="1"/>
          <p:nvPr/>
        </p:nvSpPr>
        <p:spPr>
          <a:xfrm>
            <a:off x="4976155" y="1535987"/>
            <a:ext cx="1875698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1300" i="1" dirty="0" err="1"/>
              <a:t>cons</a:t>
            </a:r>
            <a:r>
              <a:rPr lang="tr-TR" sz="1300" i="1" dirty="0"/>
              <a:t>. </a:t>
            </a:r>
            <a:r>
              <a:rPr lang="tr-TR" sz="1300" i="1" dirty="0" err="1"/>
              <a:t>waits</a:t>
            </a:r>
            <a:r>
              <a:rPr lang="tr-TR" sz="1300" i="1" dirty="0"/>
              <a:t> </a:t>
            </a:r>
            <a:r>
              <a:rPr lang="tr-TR" sz="1300" i="1" dirty="0" err="1"/>
              <a:t>until</a:t>
            </a:r>
            <a:r>
              <a:rPr lang="tr-TR" sz="1300" i="1" dirty="0"/>
              <a:t> </a:t>
            </a:r>
            <a:br>
              <a:rPr lang="tr-TR" sz="1300" i="1" dirty="0"/>
            </a:br>
            <a:r>
              <a:rPr lang="tr-TR" sz="1300" i="1" dirty="0" err="1"/>
              <a:t>resource</a:t>
            </a:r>
            <a:r>
              <a:rPr lang="tr-TR" sz="1300" i="1" dirty="0"/>
              <a:t> </a:t>
            </a:r>
            <a:r>
              <a:rPr lang="tr-TR" sz="1300" i="1" dirty="0" err="1"/>
              <a:t>available</a:t>
            </a:r>
            <a:endParaRPr lang="tr-TR" sz="1300" i="1" dirty="0"/>
          </a:p>
        </p:txBody>
      </p: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7EFBA5C6-E5B1-4306-02B9-ECD73D39264D}"/>
              </a:ext>
            </a:extLst>
          </p:cNvPr>
          <p:cNvSpPr txBox="1"/>
          <p:nvPr/>
        </p:nvSpPr>
        <p:spPr>
          <a:xfrm>
            <a:off x="4984693" y="3122486"/>
            <a:ext cx="1875698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1300" i="1" dirty="0" err="1"/>
              <a:t>prod</a:t>
            </a:r>
            <a:r>
              <a:rPr lang="tr-TR" sz="1300" i="1" dirty="0"/>
              <a:t>. </a:t>
            </a:r>
            <a:r>
              <a:rPr lang="tr-TR" sz="1300" i="1" dirty="0" err="1"/>
              <a:t>waits</a:t>
            </a:r>
            <a:r>
              <a:rPr lang="tr-TR" sz="1300" i="1" dirty="0"/>
              <a:t> </a:t>
            </a:r>
            <a:r>
              <a:rPr lang="tr-TR" sz="1300" i="1" dirty="0" err="1"/>
              <a:t>until</a:t>
            </a:r>
            <a:r>
              <a:rPr lang="tr-TR" sz="1300" i="1" dirty="0"/>
              <a:t> a slot </a:t>
            </a:r>
            <a:r>
              <a:rPr lang="tr-TR" sz="1300" i="1" dirty="0" err="1"/>
              <a:t>opens</a:t>
            </a:r>
            <a:r>
              <a:rPr lang="tr-TR" sz="1300" i="1" dirty="0"/>
              <a:t> </a:t>
            </a: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8A24B2B5-C4D3-36E2-2C83-0E9392B80640}"/>
              </a:ext>
            </a:extLst>
          </p:cNvPr>
          <p:cNvSpPr txBox="1"/>
          <p:nvPr/>
        </p:nvSpPr>
        <p:spPr>
          <a:xfrm>
            <a:off x="4993231" y="2759593"/>
            <a:ext cx="187569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1400" b="1" dirty="0" err="1">
                <a:solidFill>
                  <a:srgbClr val="00B050"/>
                </a:solidFill>
              </a:rPr>
              <a:t>sem_wait</a:t>
            </a:r>
            <a:r>
              <a:rPr lang="tr-TR" sz="1400" b="1" dirty="0">
                <a:solidFill>
                  <a:srgbClr val="00B050"/>
                </a:solidFill>
              </a:rPr>
              <a:t>(</a:t>
            </a:r>
            <a:r>
              <a:rPr lang="tr-TR" sz="1400" b="1" dirty="0" err="1">
                <a:solidFill>
                  <a:srgbClr val="00B050"/>
                </a:solidFill>
              </a:rPr>
              <a:t>sem_id</a:t>
            </a:r>
            <a:r>
              <a:rPr lang="tr-TR" sz="1400" b="1" dirty="0">
                <a:solidFill>
                  <a:srgbClr val="00B050"/>
                </a:solidFill>
              </a:rPr>
              <a:t>, 0)</a:t>
            </a:r>
          </a:p>
        </p:txBody>
      </p:sp>
      <p:cxnSp>
        <p:nvCxnSpPr>
          <p:cNvPr id="30" name="Düz Ok Bağlayıcısı 29">
            <a:extLst>
              <a:ext uri="{FF2B5EF4-FFF2-40B4-BE49-F238E27FC236}">
                <a16:creationId xmlns:a16="http://schemas.microsoft.com/office/drawing/2014/main" id="{42A57608-C30E-7988-EBBD-F9F97280CF88}"/>
              </a:ext>
            </a:extLst>
          </p:cNvPr>
          <p:cNvCxnSpPr>
            <a:cxnSpLocks/>
          </p:cNvCxnSpPr>
          <p:nvPr/>
        </p:nvCxnSpPr>
        <p:spPr>
          <a:xfrm>
            <a:off x="5094495" y="3067370"/>
            <a:ext cx="1639018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Düz Ok Bağlayıcısı 30">
            <a:extLst>
              <a:ext uri="{FF2B5EF4-FFF2-40B4-BE49-F238E27FC236}">
                <a16:creationId xmlns:a16="http://schemas.microsoft.com/office/drawing/2014/main" id="{3CFB978C-1907-9605-0522-116C0C7ED70A}"/>
              </a:ext>
            </a:extLst>
          </p:cNvPr>
          <p:cNvCxnSpPr>
            <a:cxnSpLocks/>
          </p:cNvCxnSpPr>
          <p:nvPr/>
        </p:nvCxnSpPr>
        <p:spPr>
          <a:xfrm flipH="1">
            <a:off x="5090226" y="3860924"/>
            <a:ext cx="1639018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77D2D55E-6F4A-99DA-D3EB-003483B67A8D}"/>
              </a:ext>
            </a:extLst>
          </p:cNvPr>
          <p:cNvSpPr txBox="1"/>
          <p:nvPr/>
        </p:nvSpPr>
        <p:spPr>
          <a:xfrm>
            <a:off x="4988962" y="3553147"/>
            <a:ext cx="187569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1400" b="1" dirty="0" err="1">
                <a:solidFill>
                  <a:srgbClr val="FF0000"/>
                </a:solidFill>
              </a:rPr>
              <a:t>sem_signal</a:t>
            </a:r>
            <a:r>
              <a:rPr lang="tr-TR" sz="1400" b="1" dirty="0">
                <a:solidFill>
                  <a:srgbClr val="FF0000"/>
                </a:solidFill>
              </a:rPr>
              <a:t>(</a:t>
            </a:r>
            <a:r>
              <a:rPr lang="tr-TR" sz="1400" b="1" dirty="0" err="1">
                <a:solidFill>
                  <a:srgbClr val="FF0000"/>
                </a:solidFill>
              </a:rPr>
              <a:t>sem_id</a:t>
            </a:r>
            <a:r>
              <a:rPr lang="tr-TR" sz="1400" b="1" dirty="0">
                <a:solidFill>
                  <a:srgbClr val="FF0000"/>
                </a:solidFill>
              </a:rPr>
              <a:t>, 0)</a:t>
            </a:r>
          </a:p>
        </p:txBody>
      </p:sp>
      <p:sp>
        <p:nvSpPr>
          <p:cNvPr id="33" name="Metin kutusu 32">
            <a:extLst>
              <a:ext uri="{FF2B5EF4-FFF2-40B4-BE49-F238E27FC236}">
                <a16:creationId xmlns:a16="http://schemas.microsoft.com/office/drawing/2014/main" id="{117B1DF0-B40E-5280-1EE1-14CCC45CDA6C}"/>
              </a:ext>
            </a:extLst>
          </p:cNvPr>
          <p:cNvSpPr txBox="1"/>
          <p:nvPr/>
        </p:nvSpPr>
        <p:spPr>
          <a:xfrm>
            <a:off x="4991097" y="2327540"/>
            <a:ext cx="1875698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1300" i="1" dirty="0" err="1"/>
              <a:t>resource</a:t>
            </a:r>
            <a:r>
              <a:rPr lang="tr-TR" sz="1300" i="1" dirty="0"/>
              <a:t> </a:t>
            </a:r>
            <a:r>
              <a:rPr lang="tr-TR" sz="1300" i="1" dirty="0" err="1"/>
              <a:t>available</a:t>
            </a:r>
            <a:endParaRPr lang="tr-TR" sz="1300" i="1" dirty="0"/>
          </a:p>
          <a:p>
            <a:pPr algn="ctr"/>
            <a:r>
              <a:rPr lang="tr-TR" sz="1300" i="1" dirty="0"/>
              <a:t>in </a:t>
            </a:r>
            <a:r>
              <a:rPr lang="tr-TR" sz="1300" i="1" dirty="0" err="1"/>
              <a:t>the</a:t>
            </a:r>
            <a:r>
              <a:rPr lang="tr-TR" sz="1300" i="1" dirty="0"/>
              <a:t> </a:t>
            </a:r>
            <a:r>
              <a:rPr lang="tr-TR" sz="1300" i="1" dirty="0" err="1"/>
              <a:t>buffer</a:t>
            </a:r>
            <a:endParaRPr lang="tr-TR" sz="1300" i="1" dirty="0"/>
          </a:p>
        </p:txBody>
      </p:sp>
      <p:sp>
        <p:nvSpPr>
          <p:cNvPr id="34" name="Metin kutusu 33">
            <a:extLst>
              <a:ext uri="{FF2B5EF4-FFF2-40B4-BE49-F238E27FC236}">
                <a16:creationId xmlns:a16="http://schemas.microsoft.com/office/drawing/2014/main" id="{5D6DBE87-5B1A-9FF0-F58B-7CD49141229B}"/>
              </a:ext>
            </a:extLst>
          </p:cNvPr>
          <p:cNvSpPr txBox="1"/>
          <p:nvPr/>
        </p:nvSpPr>
        <p:spPr>
          <a:xfrm>
            <a:off x="4991097" y="4077494"/>
            <a:ext cx="1875698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r-TR" sz="1300" i="1" dirty="0" err="1"/>
              <a:t>cons</a:t>
            </a:r>
            <a:r>
              <a:rPr lang="tr-TR" sz="1300" i="1" dirty="0"/>
              <a:t>. </a:t>
            </a:r>
            <a:r>
              <a:rPr lang="tr-TR" sz="1300" i="1" dirty="0" err="1"/>
              <a:t>releases</a:t>
            </a:r>
            <a:r>
              <a:rPr lang="tr-TR" sz="1300" i="1" dirty="0"/>
              <a:t> a slot</a:t>
            </a:r>
          </a:p>
        </p:txBody>
      </p:sp>
      <p:cxnSp>
        <p:nvCxnSpPr>
          <p:cNvPr id="36" name="Bağlayıcı: Dirsek 35">
            <a:extLst>
              <a:ext uri="{FF2B5EF4-FFF2-40B4-BE49-F238E27FC236}">
                <a16:creationId xmlns:a16="http://schemas.microsoft.com/office/drawing/2014/main" id="{AB60ACDA-8D6A-8D8F-666D-4D86197B304D}"/>
              </a:ext>
            </a:extLst>
          </p:cNvPr>
          <p:cNvCxnSpPr>
            <a:cxnSpLocks/>
            <a:stCxn id="32" idx="2"/>
            <a:endCxn id="25" idx="1"/>
          </p:cNvCxnSpPr>
          <p:nvPr/>
        </p:nvCxnSpPr>
        <p:spPr>
          <a:xfrm rot="5400000" flipH="1">
            <a:off x="4180981" y="2115095"/>
            <a:ext cx="2558079" cy="933580"/>
          </a:xfrm>
          <a:prstGeom prst="bentConnector4">
            <a:avLst>
              <a:gd name="adj1" fmla="val -8936"/>
              <a:gd name="adj2" fmla="val 124944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9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5ACF84C-A5A0-9AFD-AACA-1F55B7E1C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CC641CF-CFC9-0DB5-4088-6CCD10E22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1-In a </a:t>
            </a:r>
            <a:r>
              <a:rPr lang="tr-TR" b="1" dirty="0" err="1"/>
              <a:t>typical</a:t>
            </a:r>
            <a:r>
              <a:rPr lang="tr-TR" b="1" dirty="0"/>
              <a:t> OS, </a:t>
            </a:r>
            <a:r>
              <a:rPr lang="tr-TR" b="1" dirty="0" err="1"/>
              <a:t>which</a:t>
            </a:r>
            <a:r>
              <a:rPr lang="tr-TR" b="1" dirty="0"/>
              <a:t> of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following</a:t>
            </a:r>
            <a:r>
              <a:rPr lang="tr-TR" b="1" dirty="0"/>
              <a:t> is </a:t>
            </a:r>
            <a:r>
              <a:rPr lang="tr-TR" b="1" dirty="0" err="1"/>
              <a:t>shared</a:t>
            </a:r>
            <a:r>
              <a:rPr lang="tr-TR" b="1" dirty="0"/>
              <a:t> </a:t>
            </a:r>
            <a:r>
              <a:rPr lang="tr-TR" b="1" dirty="0" err="1"/>
              <a:t>among</a:t>
            </a:r>
            <a:r>
              <a:rPr lang="tr-TR" b="1" dirty="0"/>
              <a:t> </a:t>
            </a:r>
            <a:r>
              <a:rPr lang="tr-TR" b="1" dirty="0" err="1"/>
              <a:t>threads</a:t>
            </a:r>
            <a:r>
              <a:rPr lang="tr-TR" b="1" dirty="0"/>
              <a:t> of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same</a:t>
            </a:r>
            <a:r>
              <a:rPr lang="tr-TR" b="1" dirty="0"/>
              <a:t> </a:t>
            </a:r>
            <a:r>
              <a:rPr lang="tr-TR" b="1" dirty="0" err="1"/>
              <a:t>process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Program </a:t>
            </a:r>
            <a:r>
              <a:rPr lang="tr-TR" dirty="0" err="1"/>
              <a:t>counter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B. </a:t>
            </a:r>
            <a:r>
              <a:rPr lang="tr-TR" dirty="0" err="1"/>
              <a:t>Stack</a:t>
            </a:r>
            <a:r>
              <a:rPr lang="tr-TR" dirty="0"/>
              <a:t> </a:t>
            </a:r>
            <a:r>
              <a:rPr lang="tr-TR" dirty="0" err="1"/>
              <a:t>memory</a:t>
            </a:r>
            <a:r>
              <a:rPr lang="tr-TR" dirty="0"/>
              <a:t/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C. </a:t>
            </a:r>
            <a:r>
              <a:rPr lang="tr-TR" dirty="0" err="1"/>
              <a:t>Heap</a:t>
            </a:r>
            <a:r>
              <a:rPr lang="tr-TR" dirty="0"/>
              <a:t> </a:t>
            </a:r>
            <a:r>
              <a:rPr lang="tr-TR" dirty="0" err="1"/>
              <a:t>memory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</a:t>
            </a:r>
            <a:r>
              <a:rPr lang="tr-TR" dirty="0" err="1"/>
              <a:t>Register</a:t>
            </a:r>
            <a:r>
              <a:rPr lang="tr-TR" dirty="0"/>
              <a:t> set</a:t>
            </a:r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D5DF51D-CE99-AA48-099E-971EAAC88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140491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pthread_create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()</a:t>
            </a:r>
            <a:endParaRPr kumimoji="0" lang="tr-TR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315" name="Rectangle 8"/>
          <p:cNvSpPr/>
          <p:nvPr/>
        </p:nvSpPr>
        <p:spPr>
          <a:xfrm>
            <a:off x="2743200" y="1712913"/>
            <a:ext cx="2438400" cy="493712"/>
          </a:xfrm>
          <a:prstGeom prst="rect">
            <a:avLst/>
          </a:prstGeom>
          <a:noFill/>
          <a:ln w="38100">
            <a:noFill/>
          </a:ln>
        </p:spPr>
        <p:txBody>
          <a:bodyPr wrap="none" anchor="ctr"/>
          <a:lstStyle/>
          <a:p>
            <a:pPr algn="ctr"/>
            <a:r>
              <a:rPr b="1" dirty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Process A</a:t>
            </a:r>
          </a:p>
          <a:p>
            <a:pPr algn="ctr"/>
            <a:r>
              <a:rPr b="1" dirty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Thread 1</a:t>
            </a:r>
          </a:p>
        </p:txBody>
      </p:sp>
      <p:grpSp>
        <p:nvGrpSpPr>
          <p:cNvPr id="13316" name="Group 9"/>
          <p:cNvGrpSpPr/>
          <p:nvPr/>
        </p:nvGrpSpPr>
        <p:grpSpPr>
          <a:xfrm>
            <a:off x="2743200" y="2322513"/>
            <a:ext cx="2438400" cy="3352800"/>
            <a:chOff x="336" y="1152"/>
            <a:chExt cx="1344" cy="1824"/>
          </a:xfrm>
        </p:grpSpPr>
        <p:sp>
          <p:nvSpPr>
            <p:cNvPr id="13321" name="Rectangle 10"/>
            <p:cNvSpPr/>
            <p:nvPr/>
          </p:nvSpPr>
          <p:spPr>
            <a:xfrm>
              <a:off x="336" y="1152"/>
              <a:ext cx="1344" cy="624"/>
            </a:xfrm>
            <a:prstGeom prst="rect">
              <a:avLst/>
            </a:prstGeom>
            <a:solidFill>
              <a:srgbClr val="55D7B5"/>
            </a:solidFill>
            <a:ln w="38100" cap="flat" cmpd="sng">
              <a:solidFill>
                <a:schemeClr val="bg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r>
                <a:rPr b="1" dirty="0">
                  <a:solidFill>
                    <a:schemeClr val="bg2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Global</a:t>
              </a:r>
            </a:p>
            <a:p>
              <a:pPr algn="ctr"/>
              <a:r>
                <a:rPr b="1" dirty="0">
                  <a:solidFill>
                    <a:schemeClr val="bg2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Variables</a:t>
              </a:r>
            </a:p>
          </p:txBody>
        </p:sp>
        <p:sp>
          <p:nvSpPr>
            <p:cNvPr id="13322" name="Rectangle 11"/>
            <p:cNvSpPr/>
            <p:nvPr/>
          </p:nvSpPr>
          <p:spPr>
            <a:xfrm>
              <a:off x="336" y="1776"/>
              <a:ext cx="1344" cy="432"/>
            </a:xfrm>
            <a:prstGeom prst="rect">
              <a:avLst/>
            </a:prstGeom>
            <a:solidFill>
              <a:srgbClr val="C7C8C9"/>
            </a:solidFill>
            <a:ln w="38100" cap="flat" cmpd="sng">
              <a:solidFill>
                <a:schemeClr val="bg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r>
                <a:rPr b="1" dirty="0">
                  <a:solidFill>
                    <a:schemeClr val="bg2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Code</a:t>
              </a:r>
            </a:p>
          </p:txBody>
        </p:sp>
        <p:sp>
          <p:nvSpPr>
            <p:cNvPr id="13323" name="Rectangle 12"/>
            <p:cNvSpPr/>
            <p:nvPr/>
          </p:nvSpPr>
          <p:spPr>
            <a:xfrm>
              <a:off x="336" y="2208"/>
              <a:ext cx="1344" cy="768"/>
            </a:xfrm>
            <a:prstGeom prst="rect">
              <a:avLst/>
            </a:prstGeom>
            <a:solidFill>
              <a:srgbClr val="FFC775"/>
            </a:solidFill>
            <a:ln w="38100" cap="flat" cmpd="sng">
              <a:solidFill>
                <a:schemeClr val="bg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r>
                <a:rPr b="1" dirty="0">
                  <a:solidFill>
                    <a:schemeClr val="bg2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Stack</a:t>
              </a:r>
            </a:p>
          </p:txBody>
        </p:sp>
      </p:grpSp>
      <p:sp>
        <p:nvSpPr>
          <p:cNvPr id="13317" name="Rectangle 14"/>
          <p:cNvSpPr/>
          <p:nvPr/>
        </p:nvSpPr>
        <p:spPr>
          <a:xfrm>
            <a:off x="7162800" y="3998913"/>
            <a:ext cx="2438400" cy="493712"/>
          </a:xfrm>
          <a:prstGeom prst="rect">
            <a:avLst/>
          </a:prstGeom>
          <a:noFill/>
          <a:ln w="38100">
            <a:noFill/>
          </a:ln>
        </p:spPr>
        <p:txBody>
          <a:bodyPr wrap="none" anchor="ctr"/>
          <a:lstStyle/>
          <a:p>
            <a:pPr algn="ctr"/>
            <a:r>
              <a:rPr b="1" dirty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Process A</a:t>
            </a:r>
          </a:p>
          <a:p>
            <a:pPr algn="ctr"/>
            <a:r>
              <a:rPr b="1" dirty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Thread 2</a:t>
            </a:r>
          </a:p>
        </p:txBody>
      </p:sp>
      <p:sp>
        <p:nvSpPr>
          <p:cNvPr id="13318" name="Rectangle 18"/>
          <p:cNvSpPr/>
          <p:nvPr/>
        </p:nvSpPr>
        <p:spPr>
          <a:xfrm>
            <a:off x="7162800" y="4608513"/>
            <a:ext cx="2438400" cy="1411287"/>
          </a:xfrm>
          <a:prstGeom prst="rect">
            <a:avLst/>
          </a:prstGeom>
          <a:solidFill>
            <a:srgbClr val="FFC775"/>
          </a:solidFill>
          <a:ln w="38100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b="1" dirty="0">
                <a:solidFill>
                  <a:schemeClr val="bg2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Stack</a:t>
            </a:r>
          </a:p>
        </p:txBody>
      </p:sp>
      <p:sp>
        <p:nvSpPr>
          <p:cNvPr id="13319" name="Freeform 19"/>
          <p:cNvSpPr/>
          <p:nvPr/>
        </p:nvSpPr>
        <p:spPr>
          <a:xfrm>
            <a:off x="5257800" y="3065463"/>
            <a:ext cx="2139950" cy="1362075"/>
          </a:xfrm>
          <a:custGeom>
            <a:avLst/>
            <a:gdLst>
              <a:gd name="txL" fmla="*/ 0 w 1348"/>
              <a:gd name="txT" fmla="*/ 0 h 858"/>
              <a:gd name="txR" fmla="*/ 1348 w 1348"/>
              <a:gd name="txB" fmla="*/ 858 h 858"/>
            </a:gdLst>
            <a:ahLst/>
            <a:cxnLst>
              <a:cxn ang="0">
                <a:pos x="0" y="12"/>
              </a:cxn>
              <a:cxn ang="0">
                <a:pos x="846" y="141"/>
              </a:cxn>
              <a:cxn ang="0">
                <a:pos x="1348" y="858"/>
              </a:cxn>
            </a:cxnLst>
            <a:rect l="txL" t="txT" r="txR" b="txB"/>
            <a:pathLst>
              <a:path w="1348" h="858">
                <a:moveTo>
                  <a:pt x="0" y="12"/>
                </a:moveTo>
                <a:cubicBezTo>
                  <a:pt x="141" y="34"/>
                  <a:pt x="621" y="0"/>
                  <a:pt x="846" y="141"/>
                </a:cubicBezTo>
                <a:cubicBezTo>
                  <a:pt x="1071" y="282"/>
                  <a:pt x="1244" y="709"/>
                  <a:pt x="1348" y="858"/>
                </a:cubicBezTo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0" name="Text Box 20"/>
          <p:cNvSpPr txBox="1"/>
          <p:nvPr/>
        </p:nvSpPr>
        <p:spPr>
          <a:xfrm>
            <a:off x="5486400" y="2474913"/>
            <a:ext cx="199644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b="1" dirty="0">
                <a:latin typeface="Lucida Sans Unicode" panose="020B0602030504020204" pitchFamily="34" charset="0"/>
                <a:ea typeface="Arial" panose="020B0604020202020204" pitchFamily="34" charset="0"/>
              </a:rPr>
              <a:t>pthread_create()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3B9B07E-9136-F288-FADD-A2CA0C458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72D5B3A-5960-1082-C380-245EC1F12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2-</a:t>
            </a:r>
            <a:r>
              <a:rPr lang="tr-TR" b="1" dirty="0"/>
              <a:t>Which of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following</a:t>
            </a:r>
            <a:r>
              <a:rPr lang="tr-TR" b="1" dirty="0"/>
              <a:t> </a:t>
            </a:r>
            <a:r>
              <a:rPr lang="tr-TR" b="1" dirty="0" err="1"/>
              <a:t>actions</a:t>
            </a:r>
            <a:r>
              <a:rPr lang="tr-TR" b="1" dirty="0"/>
              <a:t> can </a:t>
            </a:r>
            <a:r>
              <a:rPr lang="tr-TR" b="1" dirty="0" err="1"/>
              <a:t>safely</a:t>
            </a:r>
            <a:r>
              <a:rPr lang="tr-TR" b="1" dirty="0"/>
              <a:t> be </a:t>
            </a:r>
            <a:r>
              <a:rPr lang="tr-TR" b="1" dirty="0" err="1"/>
              <a:t>performed</a:t>
            </a:r>
            <a:r>
              <a:rPr lang="tr-TR" b="1" dirty="0"/>
              <a:t> </a:t>
            </a:r>
            <a:r>
              <a:rPr lang="tr-TR" b="1" dirty="0" err="1"/>
              <a:t>by</a:t>
            </a:r>
            <a:r>
              <a:rPr lang="tr-TR" b="1" dirty="0"/>
              <a:t> multiple </a:t>
            </a:r>
            <a:r>
              <a:rPr lang="tr-TR" b="1" dirty="0" err="1"/>
              <a:t>threads</a:t>
            </a:r>
            <a:r>
              <a:rPr lang="tr-TR" b="1" dirty="0"/>
              <a:t> </a:t>
            </a:r>
            <a:r>
              <a:rPr lang="tr-TR" b="1" dirty="0" err="1"/>
              <a:t>simultaneously</a:t>
            </a:r>
            <a:r>
              <a:rPr lang="tr-TR" b="1" dirty="0"/>
              <a:t> WITHOUT </a:t>
            </a:r>
            <a:r>
              <a:rPr lang="tr-TR" b="1" dirty="0" err="1"/>
              <a:t>causing</a:t>
            </a:r>
            <a:r>
              <a:rPr lang="tr-TR" b="1" dirty="0"/>
              <a:t> a </a:t>
            </a:r>
            <a:r>
              <a:rPr lang="tr-TR" b="1" dirty="0" err="1"/>
              <a:t>race</a:t>
            </a:r>
            <a:r>
              <a:rPr lang="tr-TR" b="1" dirty="0"/>
              <a:t> </a:t>
            </a:r>
            <a:r>
              <a:rPr lang="tr-TR" b="1" dirty="0" err="1"/>
              <a:t>condition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Writing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same</a:t>
            </a:r>
            <a:r>
              <a:rPr lang="tr-TR" dirty="0"/>
              <a:t> global </a:t>
            </a:r>
            <a:r>
              <a:rPr lang="tr-TR" dirty="0" err="1"/>
              <a:t>variable</a:t>
            </a:r>
            <a:r>
              <a:rPr lang="tr-TR" dirty="0"/>
              <a:t/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B</a:t>
            </a:r>
            <a:r>
              <a:rPr lang="tr-TR" dirty="0"/>
              <a:t>. </a:t>
            </a:r>
            <a:r>
              <a:rPr lang="tr-TR" dirty="0" err="1"/>
              <a:t>Calling</a:t>
            </a:r>
            <a:r>
              <a:rPr lang="tr-TR" dirty="0"/>
              <a:t> a </a:t>
            </a:r>
            <a:r>
              <a:rPr lang="tr-TR" dirty="0" err="1"/>
              <a:t>pure</a:t>
            </a:r>
            <a:r>
              <a:rPr lang="tr-TR" dirty="0"/>
              <a:t> </a:t>
            </a:r>
            <a:r>
              <a:rPr lang="tr-TR" dirty="0" err="1"/>
              <a:t>function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no</a:t>
            </a:r>
            <a:r>
              <a:rPr lang="tr-TR" dirty="0"/>
              <a:t> </a:t>
            </a:r>
            <a:r>
              <a:rPr lang="tr-TR" dirty="0" err="1"/>
              <a:t>side</a:t>
            </a:r>
            <a:r>
              <a:rPr lang="tr-TR" dirty="0"/>
              <a:t> </a:t>
            </a:r>
            <a:r>
              <a:rPr lang="tr-TR" dirty="0" err="1"/>
              <a:t>effects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C. </a:t>
            </a:r>
            <a:r>
              <a:rPr lang="tr-TR" dirty="0" err="1"/>
              <a:t>Updating</a:t>
            </a:r>
            <a:r>
              <a:rPr lang="tr-TR" dirty="0"/>
              <a:t> a </a:t>
            </a:r>
            <a:r>
              <a:rPr lang="tr-TR" dirty="0" err="1"/>
              <a:t>shared</a:t>
            </a:r>
            <a:r>
              <a:rPr lang="tr-TR" dirty="0"/>
              <a:t> </a:t>
            </a:r>
            <a:r>
              <a:rPr lang="tr-TR" dirty="0" err="1"/>
              <a:t>counter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</a:t>
            </a:r>
            <a:r>
              <a:rPr lang="tr-TR" dirty="0" err="1"/>
              <a:t>Modifying</a:t>
            </a:r>
            <a:r>
              <a:rPr lang="tr-TR" dirty="0"/>
              <a:t> a </a:t>
            </a:r>
            <a:r>
              <a:rPr lang="tr-TR" dirty="0" err="1"/>
              <a:t>process-wide</a:t>
            </a:r>
            <a:r>
              <a:rPr lang="tr-TR" dirty="0"/>
              <a:t> </a:t>
            </a:r>
            <a:r>
              <a:rPr lang="tr-TR" dirty="0" err="1"/>
              <a:t>linked</a:t>
            </a:r>
            <a:r>
              <a:rPr lang="tr-TR" dirty="0"/>
              <a:t> </a:t>
            </a:r>
            <a:r>
              <a:rPr lang="tr-TR" dirty="0" err="1"/>
              <a:t>list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2DA8D82-42C8-D6D4-A3CE-1F849CF66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119054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07CFBBC-E8AA-855E-4DAA-EE3CEB794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022A9D1-90D0-5C12-F04A-CC1224376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3-</a:t>
            </a:r>
            <a:r>
              <a:rPr lang="tr-TR" b="1" dirty="0"/>
              <a:t>Which </a:t>
            </a:r>
            <a:r>
              <a:rPr lang="tr-TR" b="1" dirty="0" err="1"/>
              <a:t>situation</a:t>
            </a:r>
            <a:r>
              <a:rPr lang="tr-TR" b="1" dirty="0"/>
              <a:t> BEST </a:t>
            </a:r>
            <a:r>
              <a:rPr lang="tr-TR" b="1" dirty="0" err="1"/>
              <a:t>describes</a:t>
            </a:r>
            <a:r>
              <a:rPr lang="tr-TR" b="1" dirty="0"/>
              <a:t> a </a:t>
            </a:r>
            <a:r>
              <a:rPr lang="tr-TR" b="1" dirty="0" err="1"/>
              <a:t>deadlock</a:t>
            </a:r>
            <a:r>
              <a:rPr lang="tr-TR" b="1" dirty="0"/>
              <a:t> in </a:t>
            </a:r>
            <a:r>
              <a:rPr lang="tr-TR" b="1" dirty="0" err="1"/>
              <a:t>multithreaded</a:t>
            </a:r>
            <a:r>
              <a:rPr lang="tr-TR" b="1" dirty="0"/>
              <a:t> </a:t>
            </a:r>
            <a:r>
              <a:rPr lang="tr-TR" b="1" dirty="0" err="1"/>
              <a:t>programs</a:t>
            </a:r>
            <a:r>
              <a:rPr lang="tr-TR" b="1" dirty="0"/>
              <a:t>?</a:t>
            </a:r>
            <a:endParaRPr lang="tr-TR" dirty="0"/>
          </a:p>
          <a:p>
            <a:r>
              <a:rPr lang="tr-TR" dirty="0"/>
              <a:t>A. A </a:t>
            </a:r>
            <a:r>
              <a:rPr lang="tr-TR" dirty="0" err="1"/>
              <a:t>thread</a:t>
            </a:r>
            <a:r>
              <a:rPr lang="tr-TR" dirty="0"/>
              <a:t> </a:t>
            </a:r>
            <a:r>
              <a:rPr lang="tr-TR" dirty="0" err="1"/>
              <a:t>repeatedly</a:t>
            </a:r>
            <a:r>
              <a:rPr lang="tr-TR" dirty="0"/>
              <a:t> </a:t>
            </a:r>
            <a:r>
              <a:rPr lang="tr-TR" dirty="0" err="1"/>
              <a:t>retries</a:t>
            </a:r>
            <a:r>
              <a:rPr lang="tr-TR" dirty="0"/>
              <a:t> an </a:t>
            </a:r>
            <a:r>
              <a:rPr lang="tr-TR" dirty="0" err="1"/>
              <a:t>operation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makes</a:t>
            </a:r>
            <a:r>
              <a:rPr lang="tr-TR" dirty="0"/>
              <a:t> </a:t>
            </a:r>
            <a:r>
              <a:rPr lang="tr-TR" dirty="0" err="1"/>
              <a:t>no</a:t>
            </a:r>
            <a:r>
              <a:rPr lang="tr-TR" dirty="0"/>
              <a:t> </a:t>
            </a:r>
            <a:r>
              <a:rPr lang="tr-TR" dirty="0" err="1"/>
              <a:t>progress</a:t>
            </a:r>
            <a:r>
              <a:rPr lang="tr-TR" dirty="0"/>
              <a:t/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B. </a:t>
            </a:r>
            <a:r>
              <a:rPr lang="tr-TR" dirty="0"/>
              <a:t>Multiple </a:t>
            </a:r>
            <a:r>
              <a:rPr lang="tr-TR" dirty="0" err="1"/>
              <a:t>threads</a:t>
            </a:r>
            <a:r>
              <a:rPr lang="tr-TR" dirty="0"/>
              <a:t> </a:t>
            </a:r>
            <a:r>
              <a:rPr lang="tr-TR" dirty="0" err="1"/>
              <a:t>wait</a:t>
            </a:r>
            <a:r>
              <a:rPr lang="tr-TR" dirty="0"/>
              <a:t> </a:t>
            </a:r>
            <a:r>
              <a:rPr lang="tr-TR" dirty="0" err="1"/>
              <a:t>indefinitely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resources</a:t>
            </a:r>
            <a:r>
              <a:rPr lang="tr-TR" dirty="0"/>
              <a:t> </a:t>
            </a:r>
            <a:r>
              <a:rPr lang="tr-TR" dirty="0" err="1"/>
              <a:t>held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each</a:t>
            </a:r>
            <a:r>
              <a:rPr lang="tr-TR" dirty="0"/>
              <a:t> </a:t>
            </a:r>
            <a:r>
              <a:rPr lang="tr-TR" dirty="0" err="1"/>
              <a:t>other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C. A </a:t>
            </a:r>
            <a:r>
              <a:rPr lang="tr-TR" dirty="0" err="1"/>
              <a:t>thread</a:t>
            </a:r>
            <a:r>
              <a:rPr lang="tr-TR" dirty="0"/>
              <a:t> </a:t>
            </a:r>
            <a:r>
              <a:rPr lang="tr-TR" dirty="0" err="1"/>
              <a:t>terminates</a:t>
            </a:r>
            <a:r>
              <a:rPr lang="tr-TR" dirty="0"/>
              <a:t> </a:t>
            </a:r>
            <a:r>
              <a:rPr lang="tr-TR" dirty="0" err="1"/>
              <a:t>unexpectedly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</a:t>
            </a:r>
            <a:r>
              <a:rPr lang="tr-TR" dirty="0" err="1"/>
              <a:t>Threads</a:t>
            </a:r>
            <a:r>
              <a:rPr lang="tr-TR" dirty="0"/>
              <a:t> </a:t>
            </a:r>
            <a:r>
              <a:rPr lang="tr-TR" dirty="0" err="1"/>
              <a:t>completing</a:t>
            </a:r>
            <a:r>
              <a:rPr lang="tr-TR" dirty="0"/>
              <a:t> </a:t>
            </a:r>
            <a:r>
              <a:rPr lang="tr-TR" dirty="0" err="1"/>
              <a:t>tasks</a:t>
            </a:r>
            <a:r>
              <a:rPr lang="tr-TR" dirty="0"/>
              <a:t> in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wrong</a:t>
            </a:r>
            <a:r>
              <a:rPr lang="tr-TR" dirty="0"/>
              <a:t> </a:t>
            </a:r>
            <a:r>
              <a:rPr lang="tr-TR" dirty="0" err="1"/>
              <a:t>order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C5FE068-5792-2C6D-E497-D9A0EBE63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322747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91BAE03-3B8A-6FDC-3E72-B1EB27BC6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647298D-AEBC-A149-EBBF-48D61E123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/>
              <a:t>4-</a:t>
            </a:r>
            <a:r>
              <a:rPr lang="tr-TR" b="1" dirty="0"/>
              <a:t>Consider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following</a:t>
            </a:r>
            <a:r>
              <a:rPr lang="tr-TR" b="1" dirty="0"/>
              <a:t> </a:t>
            </a:r>
            <a:r>
              <a:rPr lang="tr-TR" b="1" dirty="0" err="1"/>
              <a:t>statements</a:t>
            </a:r>
            <a:r>
              <a:rPr lang="tr-TR" b="1" dirty="0"/>
              <a:t> </a:t>
            </a:r>
            <a:r>
              <a:rPr lang="tr-TR" b="1" dirty="0" err="1"/>
              <a:t>about</a:t>
            </a:r>
            <a:r>
              <a:rPr lang="tr-TR" b="1" dirty="0"/>
              <a:t> </a:t>
            </a:r>
            <a:r>
              <a:rPr lang="tr-TR" b="1" dirty="0" err="1"/>
              <a:t>context</a:t>
            </a:r>
            <a:r>
              <a:rPr lang="tr-TR" b="1" dirty="0"/>
              <a:t> </a:t>
            </a:r>
            <a:r>
              <a:rPr lang="tr-TR" b="1" dirty="0" err="1"/>
              <a:t>switching</a:t>
            </a:r>
            <a:r>
              <a:rPr lang="tr-TR" b="1" dirty="0"/>
              <a:t> </a:t>
            </a:r>
            <a:r>
              <a:rPr lang="tr-TR" b="1" dirty="0" err="1"/>
              <a:t>between</a:t>
            </a:r>
            <a:r>
              <a:rPr lang="tr-TR" b="1" dirty="0"/>
              <a:t> </a:t>
            </a:r>
            <a:r>
              <a:rPr lang="tr-TR" b="1" dirty="0" err="1"/>
              <a:t>threads</a:t>
            </a:r>
            <a:r>
              <a:rPr lang="tr-TR" b="1" dirty="0"/>
              <a:t>:</a:t>
            </a:r>
            <a:endParaRPr lang="tr-TR" dirty="0"/>
          </a:p>
          <a:p>
            <a:pPr lvl="0"/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requires</a:t>
            </a:r>
            <a:r>
              <a:rPr lang="tr-TR" dirty="0"/>
              <a:t> </a:t>
            </a:r>
            <a:r>
              <a:rPr lang="tr-TR" dirty="0" err="1"/>
              <a:t>saving</a:t>
            </a:r>
            <a:r>
              <a:rPr lang="tr-TR" dirty="0"/>
              <a:t>/</a:t>
            </a:r>
            <a:r>
              <a:rPr lang="tr-TR" dirty="0" err="1"/>
              <a:t>restoring</a:t>
            </a:r>
            <a:r>
              <a:rPr lang="tr-TR" dirty="0"/>
              <a:t> </a:t>
            </a:r>
            <a:r>
              <a:rPr lang="tr-TR" dirty="0" err="1"/>
              <a:t>registers</a:t>
            </a:r>
            <a:endParaRPr lang="tr-TR" dirty="0"/>
          </a:p>
          <a:p>
            <a:pPr lvl="0"/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always</a:t>
            </a:r>
            <a:r>
              <a:rPr lang="tr-TR" dirty="0"/>
              <a:t> </a:t>
            </a:r>
            <a:r>
              <a:rPr lang="tr-TR" dirty="0" err="1"/>
              <a:t>requires</a:t>
            </a:r>
            <a:r>
              <a:rPr lang="tr-TR" dirty="0"/>
              <a:t> </a:t>
            </a:r>
            <a:r>
              <a:rPr lang="tr-TR" dirty="0" err="1"/>
              <a:t>switching</a:t>
            </a:r>
            <a:r>
              <a:rPr lang="tr-TR" dirty="0"/>
              <a:t> </a:t>
            </a:r>
            <a:r>
              <a:rPr lang="tr-TR" dirty="0" err="1"/>
              <a:t>address</a:t>
            </a:r>
            <a:r>
              <a:rPr lang="tr-TR" dirty="0"/>
              <a:t> </a:t>
            </a:r>
            <a:r>
              <a:rPr lang="tr-TR" dirty="0" err="1"/>
              <a:t>spaces</a:t>
            </a:r>
            <a:endParaRPr lang="tr-TR" dirty="0"/>
          </a:p>
          <a:p>
            <a:pPr lvl="0"/>
            <a:r>
              <a:rPr lang="tr-TR" dirty="0" err="1"/>
              <a:t>It</a:t>
            </a:r>
            <a:r>
              <a:rPr lang="tr-TR" dirty="0"/>
              <a:t> can </a:t>
            </a:r>
            <a:r>
              <a:rPr lang="tr-TR" dirty="0" err="1"/>
              <a:t>occur</a:t>
            </a:r>
            <a:r>
              <a:rPr lang="tr-TR" dirty="0"/>
              <a:t> on a </a:t>
            </a:r>
            <a:r>
              <a:rPr lang="tr-TR" dirty="0" err="1"/>
              <a:t>single</a:t>
            </a:r>
            <a:r>
              <a:rPr lang="tr-TR" dirty="0"/>
              <a:t> CPU </a:t>
            </a:r>
            <a:r>
              <a:rPr lang="tr-TR" dirty="0" err="1"/>
              <a:t>system</a:t>
            </a:r>
            <a:endParaRPr lang="tr-TR" dirty="0"/>
          </a:p>
          <a:p>
            <a:pPr lvl="0"/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only</a:t>
            </a:r>
            <a:r>
              <a:rPr lang="tr-TR" dirty="0"/>
              <a:t> </a:t>
            </a:r>
            <a:r>
              <a:rPr lang="tr-TR" dirty="0" err="1"/>
              <a:t>happens</a:t>
            </a:r>
            <a:r>
              <a:rPr lang="tr-TR" dirty="0"/>
              <a:t> </a:t>
            </a:r>
            <a:r>
              <a:rPr lang="tr-TR" dirty="0" err="1"/>
              <a:t>when</a:t>
            </a:r>
            <a:r>
              <a:rPr lang="tr-TR" dirty="0"/>
              <a:t> a </a:t>
            </a:r>
            <a:r>
              <a:rPr lang="tr-TR" dirty="0" err="1"/>
              <a:t>thread</a:t>
            </a:r>
            <a:r>
              <a:rPr lang="tr-TR" dirty="0"/>
              <a:t> </a:t>
            </a:r>
            <a:r>
              <a:rPr lang="tr-TR" dirty="0" err="1"/>
              <a:t>voluntarily</a:t>
            </a:r>
            <a:r>
              <a:rPr lang="tr-TR" dirty="0"/>
              <a:t> </a:t>
            </a:r>
            <a:r>
              <a:rPr lang="tr-TR" dirty="0" err="1"/>
              <a:t>yields</a:t>
            </a:r>
            <a:endParaRPr lang="tr-TR" dirty="0"/>
          </a:p>
          <a:p>
            <a:r>
              <a:rPr lang="tr-TR" dirty="0" err="1"/>
              <a:t>Which</a:t>
            </a:r>
            <a:r>
              <a:rPr lang="tr-TR" dirty="0"/>
              <a:t> </a:t>
            </a:r>
            <a:r>
              <a:rPr lang="tr-TR" dirty="0" err="1"/>
              <a:t>statements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TRUE?</a:t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A. </a:t>
            </a:r>
            <a:r>
              <a:rPr lang="tr-TR" dirty="0"/>
              <a:t>1 </a:t>
            </a:r>
            <a:r>
              <a:rPr lang="tr-TR" dirty="0" err="1"/>
              <a:t>and</a:t>
            </a:r>
            <a:r>
              <a:rPr lang="tr-TR" dirty="0"/>
              <a:t> 3</a:t>
            </a:r>
            <a:br>
              <a:rPr lang="tr-TR" dirty="0"/>
            </a:br>
            <a:r>
              <a:rPr lang="tr-TR" dirty="0"/>
              <a:t>B. 2 </a:t>
            </a:r>
            <a:r>
              <a:rPr lang="tr-TR" dirty="0" err="1"/>
              <a:t>and</a:t>
            </a:r>
            <a:r>
              <a:rPr lang="tr-TR" dirty="0"/>
              <a:t> 4</a:t>
            </a:r>
            <a:br>
              <a:rPr lang="tr-TR" dirty="0"/>
            </a:br>
            <a:r>
              <a:rPr lang="tr-TR" dirty="0"/>
              <a:t>C. 1, 2, </a:t>
            </a:r>
            <a:r>
              <a:rPr lang="tr-TR" dirty="0" err="1"/>
              <a:t>and</a:t>
            </a:r>
            <a:r>
              <a:rPr lang="tr-TR" dirty="0"/>
              <a:t> 3</a:t>
            </a:r>
            <a:br>
              <a:rPr lang="tr-TR" dirty="0"/>
            </a:br>
            <a:r>
              <a:rPr lang="tr-TR" dirty="0"/>
              <a:t>D. 1, 3, </a:t>
            </a:r>
            <a:r>
              <a:rPr lang="tr-TR" dirty="0" err="1"/>
              <a:t>and</a:t>
            </a:r>
            <a:r>
              <a:rPr lang="tr-TR" dirty="0"/>
              <a:t> 4</a:t>
            </a:r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F4FB01A-78BB-D377-B9C8-B19E377B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204004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672B765-F1BA-E873-639D-41690EFAF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35A67C8-581D-DD68-823B-1E0D2DC3E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5-</a:t>
            </a:r>
            <a:r>
              <a:rPr lang="tr-TR" b="1" dirty="0"/>
              <a:t> </a:t>
            </a:r>
            <a:r>
              <a:rPr lang="tr-TR" b="1" dirty="0" err="1"/>
              <a:t>Which</a:t>
            </a:r>
            <a:r>
              <a:rPr lang="tr-TR" b="1" dirty="0"/>
              <a:t> </a:t>
            </a:r>
            <a:r>
              <a:rPr lang="tr-TR" b="1" dirty="0" err="1"/>
              <a:t>statement</a:t>
            </a:r>
            <a:r>
              <a:rPr lang="tr-TR" b="1" dirty="0"/>
              <a:t> </a:t>
            </a:r>
            <a:r>
              <a:rPr lang="tr-TR" b="1" dirty="0" err="1"/>
              <a:t>correctly</a:t>
            </a:r>
            <a:r>
              <a:rPr lang="tr-TR" b="1" dirty="0"/>
              <a:t> </a:t>
            </a:r>
            <a:r>
              <a:rPr lang="tr-TR" b="1" dirty="0" err="1"/>
              <a:t>describes</a:t>
            </a:r>
            <a:r>
              <a:rPr lang="tr-TR" b="1" dirty="0"/>
              <a:t> </a:t>
            </a:r>
            <a:r>
              <a:rPr lang="tr-TR" b="1" dirty="0" err="1"/>
              <a:t>inter-process</a:t>
            </a:r>
            <a:r>
              <a:rPr lang="tr-TR" b="1" dirty="0"/>
              <a:t> </a:t>
            </a:r>
            <a:r>
              <a:rPr lang="tr-TR" b="1" dirty="0" err="1"/>
              <a:t>communication</a:t>
            </a:r>
            <a:r>
              <a:rPr lang="tr-TR" b="1" dirty="0"/>
              <a:t> (IPC) </a:t>
            </a:r>
            <a:r>
              <a:rPr lang="tr-TR" b="1" dirty="0" err="1"/>
              <a:t>compared</a:t>
            </a:r>
            <a:r>
              <a:rPr lang="tr-TR" b="1" dirty="0"/>
              <a:t> </a:t>
            </a:r>
            <a:r>
              <a:rPr lang="tr-TR" b="1" dirty="0" err="1"/>
              <a:t>to</a:t>
            </a:r>
            <a:r>
              <a:rPr lang="tr-TR" b="1" dirty="0"/>
              <a:t> </a:t>
            </a:r>
            <a:r>
              <a:rPr lang="tr-TR" b="1" dirty="0" err="1"/>
              <a:t>thread</a:t>
            </a:r>
            <a:r>
              <a:rPr lang="tr-TR" b="1" dirty="0"/>
              <a:t> </a:t>
            </a:r>
            <a:r>
              <a:rPr lang="tr-TR" b="1" dirty="0" err="1"/>
              <a:t>communication</a:t>
            </a:r>
            <a:r>
              <a:rPr lang="tr-TR" b="1" dirty="0"/>
              <a:t>?</a:t>
            </a:r>
            <a:endParaRPr lang="tr-TR" dirty="0"/>
          </a:p>
          <a:p>
            <a:r>
              <a:rPr lang="tr-TR" dirty="0"/>
              <a:t>A. IPC is </a:t>
            </a:r>
            <a:r>
              <a:rPr lang="tr-TR" dirty="0" err="1"/>
              <a:t>faster</a:t>
            </a:r>
            <a:r>
              <a:rPr lang="tr-TR" dirty="0"/>
              <a:t> </a:t>
            </a:r>
            <a:r>
              <a:rPr lang="tr-TR" dirty="0" err="1"/>
              <a:t>because</a:t>
            </a:r>
            <a:r>
              <a:rPr lang="tr-TR" dirty="0"/>
              <a:t> </a:t>
            </a:r>
            <a:r>
              <a:rPr lang="tr-TR" dirty="0" err="1"/>
              <a:t>processes</a:t>
            </a:r>
            <a:r>
              <a:rPr lang="tr-TR" dirty="0"/>
              <a:t> </a:t>
            </a:r>
            <a:r>
              <a:rPr lang="tr-TR" dirty="0" err="1"/>
              <a:t>share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same</a:t>
            </a:r>
            <a:r>
              <a:rPr lang="tr-TR" dirty="0"/>
              <a:t> </a:t>
            </a:r>
            <a:r>
              <a:rPr lang="tr-TR" dirty="0" err="1"/>
              <a:t>memory</a:t>
            </a:r>
            <a:r>
              <a:rPr lang="tr-TR" dirty="0"/>
              <a:t/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B. </a:t>
            </a:r>
            <a:r>
              <a:rPr lang="tr-TR" dirty="0"/>
              <a:t>IPC is </a:t>
            </a:r>
            <a:r>
              <a:rPr lang="tr-TR" dirty="0" err="1"/>
              <a:t>slower</a:t>
            </a:r>
            <a:r>
              <a:rPr lang="tr-TR" dirty="0"/>
              <a:t> </a:t>
            </a:r>
            <a:r>
              <a:rPr lang="tr-TR" dirty="0" err="1"/>
              <a:t>because</a:t>
            </a:r>
            <a:r>
              <a:rPr lang="tr-TR" dirty="0"/>
              <a:t> it </a:t>
            </a:r>
            <a:r>
              <a:rPr lang="tr-TR" dirty="0" err="1"/>
              <a:t>usually</a:t>
            </a:r>
            <a:r>
              <a:rPr lang="tr-TR" dirty="0"/>
              <a:t> </a:t>
            </a:r>
            <a:r>
              <a:rPr lang="tr-TR" dirty="0" err="1"/>
              <a:t>requires</a:t>
            </a:r>
            <a:r>
              <a:rPr lang="tr-TR" dirty="0"/>
              <a:t> </a:t>
            </a:r>
            <a:r>
              <a:rPr lang="tr-TR" dirty="0" err="1"/>
              <a:t>kernel</a:t>
            </a:r>
            <a:r>
              <a:rPr lang="tr-TR" dirty="0"/>
              <a:t> </a:t>
            </a:r>
            <a:r>
              <a:rPr lang="tr-TR" dirty="0" err="1"/>
              <a:t>involvement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C. </a:t>
            </a:r>
            <a:r>
              <a:rPr lang="tr-TR" dirty="0" err="1"/>
              <a:t>Threads</a:t>
            </a:r>
            <a:r>
              <a:rPr lang="tr-TR" dirty="0"/>
              <a:t> </a:t>
            </a:r>
            <a:r>
              <a:rPr lang="tr-TR" dirty="0" err="1"/>
              <a:t>cannot</a:t>
            </a:r>
            <a:r>
              <a:rPr lang="tr-TR" dirty="0"/>
              <a:t> </a:t>
            </a:r>
            <a:r>
              <a:rPr lang="tr-TR" dirty="0" err="1"/>
              <a:t>communicate</a:t>
            </a:r>
            <a:r>
              <a:rPr lang="tr-TR" dirty="0"/>
              <a:t> </a:t>
            </a:r>
            <a:r>
              <a:rPr lang="tr-TR" dirty="0" err="1"/>
              <a:t>without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kernel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</a:t>
            </a:r>
            <a:r>
              <a:rPr lang="tr-TR" dirty="0" err="1"/>
              <a:t>Signals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only</a:t>
            </a:r>
            <a:r>
              <a:rPr lang="tr-TR" dirty="0"/>
              <a:t> </a:t>
            </a:r>
            <a:r>
              <a:rPr lang="tr-TR" dirty="0" err="1"/>
              <a:t>usable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threads</a:t>
            </a:r>
            <a:r>
              <a:rPr lang="tr-TR" dirty="0"/>
              <a:t>, not </a:t>
            </a:r>
            <a:r>
              <a:rPr lang="tr-TR" dirty="0" err="1"/>
              <a:t>processes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BD656D8C-9CF9-068B-FE4F-48451642A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413978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47FC159-892A-4C5D-3011-92273904F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6FA4FBC-8104-F71D-FB28-E55BA3DDB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tr-TR" b="1" dirty="0"/>
              <a:t>1- </a:t>
            </a:r>
            <a:r>
              <a:rPr lang="tr-TR" b="1" dirty="0" err="1"/>
              <a:t>What</a:t>
            </a:r>
            <a:r>
              <a:rPr lang="tr-TR" b="1" dirty="0"/>
              <a:t> </a:t>
            </a:r>
            <a:r>
              <a:rPr lang="tr-TR" b="1" dirty="0" err="1"/>
              <a:t>issue</a:t>
            </a:r>
            <a:r>
              <a:rPr lang="tr-TR" b="1" dirty="0"/>
              <a:t> </a:t>
            </a:r>
            <a:r>
              <a:rPr lang="tr-TR" b="1" dirty="0" err="1"/>
              <a:t>exists</a:t>
            </a:r>
            <a:r>
              <a:rPr lang="tr-TR" b="1" dirty="0"/>
              <a:t> in </a:t>
            </a:r>
            <a:r>
              <a:rPr lang="tr-TR" b="1" dirty="0" err="1"/>
              <a:t>this</a:t>
            </a:r>
            <a:r>
              <a:rPr lang="tr-TR" b="1" dirty="0"/>
              <a:t> </a:t>
            </a:r>
            <a:r>
              <a:rPr lang="tr-TR" b="1" dirty="0" err="1"/>
              <a:t>threading</a:t>
            </a:r>
            <a:r>
              <a:rPr lang="tr-TR" b="1" dirty="0"/>
              <a:t> </a:t>
            </a:r>
            <a:r>
              <a:rPr lang="tr-TR" b="1" dirty="0" err="1"/>
              <a:t>code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 err="1"/>
              <a:t>void</a:t>
            </a:r>
            <a:r>
              <a:rPr lang="tr-TR" dirty="0"/>
              <a:t> *</a:t>
            </a:r>
            <a:r>
              <a:rPr lang="tr-TR" dirty="0" err="1"/>
              <a:t>task</a:t>
            </a:r>
            <a:r>
              <a:rPr lang="tr-TR" dirty="0"/>
              <a:t>(</a:t>
            </a:r>
            <a:r>
              <a:rPr lang="tr-TR" dirty="0" err="1"/>
              <a:t>void</a:t>
            </a:r>
            <a:r>
              <a:rPr lang="tr-TR" dirty="0"/>
              <a:t> *</a:t>
            </a:r>
            <a:r>
              <a:rPr lang="tr-TR" dirty="0" err="1"/>
              <a:t>arg</a:t>
            </a:r>
            <a:r>
              <a:rPr lang="tr-TR" dirty="0"/>
              <a:t>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int</a:t>
            </a:r>
            <a:r>
              <a:rPr lang="tr-TR" dirty="0"/>
              <a:t> *data = (</a:t>
            </a:r>
            <a:r>
              <a:rPr lang="tr-TR" dirty="0" err="1"/>
              <a:t>int</a:t>
            </a:r>
            <a:r>
              <a:rPr lang="tr-TR" dirty="0"/>
              <a:t> *)</a:t>
            </a:r>
            <a:r>
              <a:rPr lang="tr-TR" dirty="0" err="1"/>
              <a:t>arg</a:t>
            </a:r>
            <a:r>
              <a:rPr lang="tr-TR" dirty="0"/>
              <a:t>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printf</a:t>
            </a:r>
            <a:r>
              <a:rPr lang="tr-TR" dirty="0"/>
              <a:t>("%d\n", *data);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return</a:t>
            </a:r>
            <a:r>
              <a:rPr lang="tr-TR" dirty="0"/>
              <a:t> NULL;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dirty="0" err="1"/>
              <a:t>int</a:t>
            </a:r>
            <a:r>
              <a:rPr lang="tr-TR" dirty="0"/>
              <a:t> start()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int</a:t>
            </a:r>
            <a:r>
              <a:rPr lang="tr-TR" dirty="0"/>
              <a:t> </a:t>
            </a:r>
            <a:r>
              <a:rPr lang="tr-TR" dirty="0" err="1"/>
              <a:t>local</a:t>
            </a:r>
            <a:r>
              <a:rPr lang="tr-TR" dirty="0"/>
              <a:t> = 99;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pthread_t</a:t>
            </a:r>
            <a:r>
              <a:rPr lang="tr-TR" dirty="0"/>
              <a:t> t;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pthread_create</a:t>
            </a:r>
            <a:r>
              <a:rPr lang="tr-TR" dirty="0"/>
              <a:t>(&amp;t, NULL, </a:t>
            </a:r>
            <a:r>
              <a:rPr lang="tr-TR" dirty="0" err="1"/>
              <a:t>task</a:t>
            </a:r>
            <a:r>
              <a:rPr lang="tr-TR" dirty="0"/>
              <a:t>, &amp;</a:t>
            </a:r>
            <a:r>
              <a:rPr lang="tr-TR" dirty="0" err="1"/>
              <a:t>local</a:t>
            </a:r>
            <a:r>
              <a:rPr lang="tr-TR" dirty="0"/>
              <a:t>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return</a:t>
            </a:r>
            <a:r>
              <a:rPr lang="tr-TR" dirty="0"/>
              <a:t> 0;  // &lt;-- Problem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dirty="0"/>
              <a:t>A.</a:t>
            </a:r>
            <a:r>
              <a:rPr lang="tr-TR" b="1" dirty="0"/>
              <a:t> </a:t>
            </a:r>
            <a:r>
              <a:rPr lang="tr-TR" dirty="0" err="1"/>
              <a:t>None</a:t>
            </a:r>
            <a:r>
              <a:rPr lang="tr-TR" dirty="0"/>
              <a:t>; </a:t>
            </a:r>
            <a:r>
              <a:rPr lang="tr-TR" dirty="0" err="1"/>
              <a:t>prints</a:t>
            </a:r>
            <a:r>
              <a:rPr lang="tr-TR" dirty="0"/>
              <a:t> 99 </a:t>
            </a:r>
            <a:r>
              <a:rPr lang="tr-TR" dirty="0" err="1"/>
              <a:t>correctly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B. </a:t>
            </a:r>
            <a:r>
              <a:rPr lang="tr-TR" dirty="0" err="1"/>
              <a:t>Deadlock</a:t>
            </a:r>
            <a:r>
              <a:rPr lang="tr-TR" dirty="0"/>
              <a:t/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C. </a:t>
            </a:r>
            <a:r>
              <a:rPr lang="tr-TR" dirty="0" err="1"/>
              <a:t>Out</a:t>
            </a:r>
            <a:r>
              <a:rPr lang="tr-TR" dirty="0"/>
              <a:t> of </a:t>
            </a:r>
            <a:r>
              <a:rPr lang="tr-TR" dirty="0" err="1"/>
              <a:t>Scope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Memory </a:t>
            </a:r>
            <a:r>
              <a:rPr lang="tr-TR" dirty="0" err="1"/>
              <a:t>leak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B1FECF7A-A0CC-A312-A4FC-3CBFD8FC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17016556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037A6-8CF3-08BC-01CA-F10783AEA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77E578A-0EBE-17F6-BE72-B1A27F01C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E55111B-36B1-2ADD-DD27-4D9A08668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print_msg</a:t>
            </a:r>
            <a:r>
              <a:rPr lang="tr-TR" dirty="0"/>
              <a:t>(</a:t>
            </a: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arg</a:t>
            </a:r>
            <a:r>
              <a:rPr lang="tr-TR" dirty="0"/>
              <a:t>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printf</a:t>
            </a:r>
            <a:r>
              <a:rPr lang="tr-TR" dirty="0"/>
              <a:t>("</a:t>
            </a:r>
            <a:r>
              <a:rPr lang="tr-TR" dirty="0" err="1"/>
              <a:t>Running</a:t>
            </a:r>
            <a:r>
              <a:rPr lang="tr-TR" dirty="0"/>
              <a:t>\n");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return</a:t>
            </a:r>
            <a:r>
              <a:rPr lang="tr-TR" dirty="0"/>
              <a:t> 0;  // </a:t>
            </a:r>
            <a:r>
              <a:rPr lang="tr-TR" dirty="0" err="1"/>
              <a:t>returns</a:t>
            </a:r>
            <a:r>
              <a:rPr lang="tr-TR" dirty="0"/>
              <a:t> </a:t>
            </a:r>
            <a:r>
              <a:rPr lang="tr-TR" dirty="0" err="1"/>
              <a:t>integer</a:t>
            </a:r>
            <a:r>
              <a:rPr lang="tr-TR" dirty="0"/>
              <a:t> </a:t>
            </a:r>
            <a:r>
              <a:rPr lang="tr-TR" dirty="0" err="1"/>
              <a:t>instead</a:t>
            </a:r>
            <a:r>
              <a:rPr lang="tr-TR" dirty="0"/>
              <a:t> of </a:t>
            </a:r>
            <a:r>
              <a:rPr lang="tr-TR" dirty="0" err="1"/>
              <a:t>pointer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dirty="0" err="1"/>
              <a:t>int</a:t>
            </a:r>
            <a:r>
              <a:rPr lang="tr-TR" dirty="0"/>
              <a:t> main()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pthread_t</a:t>
            </a:r>
            <a:r>
              <a:rPr lang="tr-TR" dirty="0"/>
              <a:t> t;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pthread_create</a:t>
            </a:r>
            <a:r>
              <a:rPr lang="tr-TR" dirty="0"/>
              <a:t>(&amp;t, NULL, </a:t>
            </a:r>
            <a:r>
              <a:rPr lang="tr-TR" dirty="0" err="1"/>
              <a:t>print_msg</a:t>
            </a:r>
            <a:r>
              <a:rPr lang="tr-TR" dirty="0"/>
              <a:t>, NULL);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pthread_join</a:t>
            </a:r>
            <a:r>
              <a:rPr lang="tr-TR" dirty="0"/>
              <a:t>(t, NULL);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b="1" dirty="0" err="1"/>
              <a:t>What</a:t>
            </a:r>
            <a:r>
              <a:rPr lang="tr-TR" b="1" dirty="0"/>
              <a:t> </a:t>
            </a:r>
            <a:r>
              <a:rPr lang="tr-TR" b="1" dirty="0" err="1"/>
              <a:t>goes</a:t>
            </a:r>
            <a:r>
              <a:rPr lang="tr-TR" b="1" dirty="0"/>
              <a:t> </a:t>
            </a:r>
            <a:r>
              <a:rPr lang="tr-TR" b="1" dirty="0" err="1"/>
              <a:t>wrong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A. </a:t>
            </a:r>
            <a:r>
              <a:rPr lang="tr-TR" dirty="0" err="1"/>
              <a:t>Undefined</a:t>
            </a:r>
            <a:r>
              <a:rPr lang="tr-TR" dirty="0"/>
              <a:t> </a:t>
            </a:r>
            <a:r>
              <a:rPr lang="tr-TR" dirty="0" err="1"/>
              <a:t>Behavior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B. </a:t>
            </a:r>
            <a:r>
              <a:rPr lang="tr-TR" dirty="0" err="1"/>
              <a:t>Thread</a:t>
            </a:r>
            <a:r>
              <a:rPr lang="tr-TR" dirty="0"/>
              <a:t> </a:t>
            </a:r>
            <a:r>
              <a:rPr lang="tr-TR" dirty="0" err="1"/>
              <a:t>returns</a:t>
            </a:r>
            <a:r>
              <a:rPr lang="tr-TR" dirty="0"/>
              <a:t> </a:t>
            </a:r>
            <a:r>
              <a:rPr lang="tr-TR" dirty="0" err="1"/>
              <a:t>too</a:t>
            </a:r>
            <a:r>
              <a:rPr lang="tr-TR" dirty="0"/>
              <a:t> </a:t>
            </a:r>
            <a:r>
              <a:rPr lang="tr-TR" dirty="0" err="1"/>
              <a:t>early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C. </a:t>
            </a:r>
            <a:r>
              <a:rPr lang="tr-TR" dirty="0" err="1"/>
              <a:t>Thread</a:t>
            </a:r>
            <a:r>
              <a:rPr lang="tr-TR" dirty="0"/>
              <a:t> </a:t>
            </a:r>
            <a:r>
              <a:rPr lang="tr-TR" dirty="0" err="1"/>
              <a:t>never</a:t>
            </a:r>
            <a:r>
              <a:rPr lang="tr-TR" dirty="0"/>
              <a:t> </a:t>
            </a:r>
            <a:r>
              <a:rPr lang="tr-TR" dirty="0" err="1"/>
              <a:t>terminates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</a:t>
            </a:r>
            <a:r>
              <a:rPr lang="tr-TR" dirty="0" err="1"/>
              <a:t>pthread_join</a:t>
            </a:r>
            <a:r>
              <a:rPr lang="tr-TR" dirty="0"/>
              <a:t> </a:t>
            </a:r>
            <a:r>
              <a:rPr lang="tr-TR" dirty="0" err="1"/>
              <a:t>blocks</a:t>
            </a:r>
            <a:r>
              <a:rPr lang="tr-TR" dirty="0"/>
              <a:t> </a:t>
            </a:r>
            <a:r>
              <a:rPr lang="tr-TR" dirty="0" err="1"/>
              <a:t>forever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00109536-379C-F3D2-AA9B-F4D27EB7F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204861168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9E43E-9B19-16C0-D479-D38A98C8F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4EAB71B-079A-1301-7295-A4CDD4953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905F222-FFB7-82DF-458D-DDB07A3B31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work</a:t>
            </a:r>
            <a:r>
              <a:rPr lang="tr-TR" dirty="0"/>
              <a:t>(</a:t>
            </a: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arg</a:t>
            </a:r>
            <a:r>
              <a:rPr lang="tr-TR" dirty="0"/>
              <a:t>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sleep</a:t>
            </a:r>
            <a:r>
              <a:rPr lang="tr-TR" dirty="0"/>
              <a:t>(2);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printf</a:t>
            </a:r>
            <a:r>
              <a:rPr lang="tr-TR" dirty="0"/>
              <a:t>("</a:t>
            </a:r>
            <a:r>
              <a:rPr lang="tr-TR" dirty="0" err="1"/>
              <a:t>Work</a:t>
            </a:r>
            <a:r>
              <a:rPr lang="tr-TR" dirty="0"/>
              <a:t> done\n");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return</a:t>
            </a:r>
            <a:r>
              <a:rPr lang="tr-TR" dirty="0"/>
              <a:t> NULL;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dirty="0" err="1"/>
              <a:t>int</a:t>
            </a:r>
            <a:r>
              <a:rPr lang="tr-TR" dirty="0"/>
              <a:t> main()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pthread_t</a:t>
            </a:r>
            <a:r>
              <a:rPr lang="tr-TR" dirty="0"/>
              <a:t> t;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pthread_create</a:t>
            </a:r>
            <a:r>
              <a:rPr lang="tr-TR" dirty="0"/>
              <a:t>(&amp;t, NULL, </a:t>
            </a:r>
            <a:r>
              <a:rPr lang="tr-TR" dirty="0" err="1"/>
              <a:t>work</a:t>
            </a:r>
            <a:r>
              <a:rPr lang="tr-TR" dirty="0"/>
              <a:t>, NULL);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pthread_detach</a:t>
            </a:r>
            <a:r>
              <a:rPr lang="tr-TR" dirty="0"/>
              <a:t>(t);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return</a:t>
            </a:r>
            <a:r>
              <a:rPr lang="tr-TR" dirty="0"/>
              <a:t> 0;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b="1" dirty="0" err="1"/>
              <a:t>What</a:t>
            </a:r>
            <a:r>
              <a:rPr lang="tr-TR" b="1" dirty="0"/>
              <a:t> </a:t>
            </a:r>
            <a:r>
              <a:rPr lang="tr-TR" b="1" dirty="0" err="1"/>
              <a:t>happens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Undefined</a:t>
            </a:r>
            <a:r>
              <a:rPr lang="tr-TR" dirty="0"/>
              <a:t> </a:t>
            </a:r>
            <a:r>
              <a:rPr lang="tr-TR" dirty="0" err="1"/>
              <a:t>behavior</a:t>
            </a:r>
            <a:r>
              <a:rPr lang="tr-TR" dirty="0"/>
              <a:t> </a:t>
            </a:r>
          </a:p>
          <a:p>
            <a:pPr marL="0" indent="0">
              <a:buNone/>
            </a:pPr>
            <a:r>
              <a:rPr lang="tr-TR" dirty="0"/>
              <a:t>B. Program </a:t>
            </a:r>
            <a:r>
              <a:rPr lang="tr-TR" dirty="0" err="1"/>
              <a:t>always</a:t>
            </a:r>
            <a:r>
              <a:rPr lang="tr-TR" dirty="0"/>
              <a:t> </a:t>
            </a:r>
            <a:r>
              <a:rPr lang="tr-TR" dirty="0" err="1"/>
              <a:t>prints</a:t>
            </a:r>
            <a:r>
              <a:rPr lang="tr-TR" dirty="0"/>
              <a:t> “</a:t>
            </a:r>
            <a:r>
              <a:rPr lang="tr-TR" dirty="0" err="1"/>
              <a:t>Work</a:t>
            </a:r>
            <a:r>
              <a:rPr lang="tr-TR" dirty="0"/>
              <a:t> done”</a:t>
            </a:r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C. </a:t>
            </a:r>
            <a:r>
              <a:rPr lang="tr-TR" dirty="0" err="1"/>
              <a:t>Thread</a:t>
            </a:r>
            <a:r>
              <a:rPr lang="tr-TR" dirty="0"/>
              <a:t> is </a:t>
            </a:r>
            <a:r>
              <a:rPr lang="tr-TR" dirty="0" err="1"/>
              <a:t>forcibly</a:t>
            </a:r>
            <a:r>
              <a:rPr lang="tr-TR" dirty="0"/>
              <a:t> </a:t>
            </a:r>
            <a:r>
              <a:rPr lang="tr-TR" dirty="0" err="1"/>
              <a:t>killed</a:t>
            </a:r>
            <a:r>
              <a:rPr lang="tr-TR" dirty="0"/>
              <a:t> </a:t>
            </a:r>
            <a:r>
              <a:rPr lang="tr-TR" dirty="0" err="1"/>
              <a:t>when</a:t>
            </a:r>
            <a:r>
              <a:rPr lang="tr-TR" dirty="0"/>
              <a:t> main </a:t>
            </a:r>
            <a:r>
              <a:rPr lang="tr-TR" dirty="0" err="1"/>
              <a:t>exits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D.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thread</a:t>
            </a:r>
            <a:r>
              <a:rPr lang="tr-TR" dirty="0"/>
              <a:t> </a:t>
            </a:r>
            <a:r>
              <a:rPr lang="tr-TR" dirty="0" err="1"/>
              <a:t>continues</a:t>
            </a:r>
            <a:r>
              <a:rPr lang="tr-TR" dirty="0"/>
              <a:t> </a:t>
            </a:r>
            <a:r>
              <a:rPr lang="tr-TR" dirty="0" err="1"/>
              <a:t>running</a:t>
            </a:r>
            <a:r>
              <a:rPr lang="tr-TR" dirty="0"/>
              <a:t> </a:t>
            </a:r>
            <a:r>
              <a:rPr lang="tr-TR" dirty="0" err="1"/>
              <a:t>even</a:t>
            </a:r>
            <a:r>
              <a:rPr lang="tr-TR" dirty="0"/>
              <a:t> </a:t>
            </a:r>
            <a:r>
              <a:rPr lang="tr-TR" dirty="0" err="1"/>
              <a:t>after</a:t>
            </a:r>
            <a:r>
              <a:rPr lang="tr-TR" dirty="0"/>
              <a:t> main </a:t>
            </a:r>
            <a:r>
              <a:rPr lang="tr-TR" dirty="0" err="1"/>
              <a:t>ends</a:t>
            </a:r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3CE821FF-FD8F-8172-600F-1D66002D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424387843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9F780-8BDF-B842-288B-FF74F9EBC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1217B26-7667-5A74-A4D1-98E14D993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A7ABB7E-D92F-CDF2-409A-A9D72188C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tr-TR" dirty="0" err="1"/>
              <a:t>pthread_t</a:t>
            </a:r>
            <a:r>
              <a:rPr lang="tr-TR" dirty="0"/>
              <a:t> t;</a:t>
            </a:r>
          </a:p>
          <a:p>
            <a:pPr marL="0" indent="0">
              <a:buNone/>
            </a:pP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task</a:t>
            </a:r>
            <a:r>
              <a:rPr lang="tr-TR" dirty="0"/>
              <a:t>(</a:t>
            </a: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arg</a:t>
            </a:r>
            <a:r>
              <a:rPr lang="tr-TR" dirty="0"/>
              <a:t>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return</a:t>
            </a:r>
            <a:r>
              <a:rPr lang="tr-TR" dirty="0"/>
              <a:t> NULL;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dirty="0" err="1"/>
              <a:t>int</a:t>
            </a:r>
            <a:r>
              <a:rPr lang="tr-TR" dirty="0"/>
              <a:t> main()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pthread_create</a:t>
            </a:r>
            <a:r>
              <a:rPr lang="tr-TR" dirty="0"/>
              <a:t>(&amp;t, NULL, </a:t>
            </a:r>
            <a:r>
              <a:rPr lang="tr-TR" dirty="0" err="1"/>
              <a:t>task</a:t>
            </a:r>
            <a:r>
              <a:rPr lang="tr-TR" dirty="0"/>
              <a:t>, NULL);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pthread_join</a:t>
            </a:r>
            <a:r>
              <a:rPr lang="tr-TR" dirty="0"/>
              <a:t>(t, NULL);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pthread_join</a:t>
            </a:r>
            <a:r>
              <a:rPr lang="tr-TR" dirty="0"/>
              <a:t>(t, NULL);  // </a:t>
            </a:r>
            <a:r>
              <a:rPr lang="tr-TR" dirty="0" err="1"/>
              <a:t>second</a:t>
            </a:r>
            <a:r>
              <a:rPr lang="tr-TR" dirty="0"/>
              <a:t> </a:t>
            </a:r>
            <a:r>
              <a:rPr lang="tr-TR" dirty="0" err="1"/>
              <a:t>join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b="1" dirty="0" err="1"/>
              <a:t>What</a:t>
            </a:r>
            <a:r>
              <a:rPr lang="tr-TR" b="1" dirty="0"/>
              <a:t> </a:t>
            </a:r>
            <a:r>
              <a:rPr lang="tr-TR" b="1" dirty="0" err="1"/>
              <a:t>happens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Thread</a:t>
            </a:r>
            <a:r>
              <a:rPr lang="tr-TR" dirty="0"/>
              <a:t> </a:t>
            </a:r>
            <a:r>
              <a:rPr lang="tr-TR" dirty="0" err="1"/>
              <a:t>runs</a:t>
            </a:r>
            <a:r>
              <a:rPr lang="tr-TR" dirty="0"/>
              <a:t> </a:t>
            </a:r>
            <a:r>
              <a:rPr lang="tr-TR" dirty="0" err="1"/>
              <a:t>twice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B</a:t>
            </a:r>
            <a:r>
              <a:rPr lang="tr-TR" dirty="0"/>
              <a:t>. Second </a:t>
            </a:r>
            <a:r>
              <a:rPr lang="tr-TR" dirty="0" err="1"/>
              <a:t>join</a:t>
            </a:r>
            <a:r>
              <a:rPr lang="tr-TR" dirty="0"/>
              <a:t> </a:t>
            </a:r>
            <a:r>
              <a:rPr lang="tr-TR" dirty="0" err="1"/>
              <a:t>crashes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returns</a:t>
            </a:r>
            <a:r>
              <a:rPr lang="tr-TR" dirty="0"/>
              <a:t> an </a:t>
            </a:r>
            <a:r>
              <a:rPr lang="tr-TR" dirty="0" err="1"/>
              <a:t>error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C. </a:t>
            </a:r>
            <a:r>
              <a:rPr lang="tr-TR" dirty="0" err="1"/>
              <a:t>Thread</a:t>
            </a:r>
            <a:r>
              <a:rPr lang="tr-TR" dirty="0"/>
              <a:t> </a:t>
            </a:r>
            <a:r>
              <a:rPr lang="tr-TR" dirty="0" err="1"/>
              <a:t>becomes</a:t>
            </a:r>
            <a:r>
              <a:rPr lang="tr-TR" dirty="0"/>
              <a:t> </a:t>
            </a:r>
            <a:r>
              <a:rPr lang="tr-TR" dirty="0" err="1"/>
              <a:t>detached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D. Second </a:t>
            </a:r>
            <a:r>
              <a:rPr lang="tr-TR" dirty="0" err="1"/>
              <a:t>join</a:t>
            </a:r>
            <a:r>
              <a:rPr lang="tr-TR" dirty="0"/>
              <a:t> </a:t>
            </a:r>
            <a:r>
              <a:rPr lang="tr-TR" dirty="0" err="1"/>
              <a:t>retrieves</a:t>
            </a:r>
            <a:r>
              <a:rPr lang="tr-TR" dirty="0"/>
              <a:t> </a:t>
            </a:r>
            <a:r>
              <a:rPr lang="tr-TR" dirty="0" err="1"/>
              <a:t>same</a:t>
            </a:r>
            <a:r>
              <a:rPr lang="tr-TR" dirty="0"/>
              <a:t> </a:t>
            </a:r>
            <a:r>
              <a:rPr lang="tr-TR" dirty="0" err="1"/>
              <a:t>return</a:t>
            </a:r>
            <a:r>
              <a:rPr lang="tr-TR" dirty="0"/>
              <a:t> </a:t>
            </a:r>
            <a:r>
              <a:rPr lang="tr-TR" dirty="0" err="1"/>
              <a:t>value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F84B5A2-BD8C-0EAA-0E84-FBEB4C258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11724949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9375540-13FC-2DBE-F653-39DA96B2D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2AB7315-293A-E9EF-CE13-81223FAAE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lvl="0" indent="0">
              <a:buNone/>
            </a:pPr>
            <a:r>
              <a:rPr lang="tr-TR" b="1" dirty="0"/>
              <a:t>1-What </a:t>
            </a:r>
            <a:r>
              <a:rPr lang="tr-TR" b="1" dirty="0" err="1"/>
              <a:t>does</a:t>
            </a:r>
            <a:r>
              <a:rPr lang="tr-TR" b="1" dirty="0"/>
              <a:t>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following</a:t>
            </a:r>
            <a:r>
              <a:rPr lang="tr-TR" b="1" dirty="0"/>
              <a:t> program </a:t>
            </a:r>
            <a:r>
              <a:rPr lang="tr-TR" b="1" dirty="0" err="1"/>
              <a:t>print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 err="1"/>
              <a:t>int</a:t>
            </a:r>
            <a:r>
              <a:rPr lang="tr-TR" dirty="0"/>
              <a:t> x = 0; </a:t>
            </a:r>
          </a:p>
          <a:p>
            <a:pPr marL="0" indent="0">
              <a:buNone/>
            </a:pPr>
            <a:r>
              <a:rPr lang="tr-TR" dirty="0" err="1"/>
              <a:t>void</a:t>
            </a:r>
            <a:r>
              <a:rPr lang="tr-TR" dirty="0"/>
              <a:t> *</a:t>
            </a:r>
            <a:r>
              <a:rPr lang="tr-TR" dirty="0" err="1"/>
              <a:t>thread_func</a:t>
            </a:r>
            <a:r>
              <a:rPr lang="tr-TR" dirty="0"/>
              <a:t>(</a:t>
            </a:r>
            <a:r>
              <a:rPr lang="tr-TR" dirty="0" err="1"/>
              <a:t>void</a:t>
            </a:r>
            <a:r>
              <a:rPr lang="tr-TR" dirty="0"/>
              <a:t> *</a:t>
            </a:r>
            <a:r>
              <a:rPr lang="tr-TR" dirty="0" err="1"/>
              <a:t>arg</a:t>
            </a:r>
            <a:r>
              <a:rPr lang="tr-TR" dirty="0"/>
              <a:t>) {</a:t>
            </a:r>
          </a:p>
          <a:p>
            <a:pPr marL="0" indent="0">
              <a:buNone/>
            </a:pPr>
            <a:r>
              <a:rPr lang="tr-TR" dirty="0"/>
              <a:t>    x++;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return</a:t>
            </a:r>
            <a:r>
              <a:rPr lang="tr-TR" dirty="0"/>
              <a:t> NULL;</a:t>
            </a:r>
          </a:p>
          <a:p>
            <a:pPr marL="0" indent="0">
              <a:buNone/>
            </a:pPr>
            <a:r>
              <a:rPr lang="tr-TR" dirty="0"/>
              <a:t>} </a:t>
            </a:r>
          </a:p>
          <a:p>
            <a:pPr marL="0" indent="0">
              <a:buNone/>
            </a:pPr>
            <a:r>
              <a:rPr lang="tr-TR" dirty="0" err="1"/>
              <a:t>int</a:t>
            </a:r>
            <a:r>
              <a:rPr lang="tr-TR" dirty="0"/>
              <a:t> main()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pthread_t</a:t>
            </a:r>
            <a:r>
              <a:rPr lang="tr-TR" dirty="0"/>
              <a:t> t1, t2;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pthread_create</a:t>
            </a:r>
            <a:r>
              <a:rPr lang="tr-TR" dirty="0"/>
              <a:t>(&amp;t1, NULL, </a:t>
            </a:r>
            <a:r>
              <a:rPr lang="tr-TR" dirty="0" err="1"/>
              <a:t>thread_func</a:t>
            </a:r>
            <a:r>
              <a:rPr lang="tr-TR" dirty="0"/>
              <a:t>, NULL);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pthread_create</a:t>
            </a:r>
            <a:r>
              <a:rPr lang="tr-TR" dirty="0"/>
              <a:t>(&amp;t2, NULL, </a:t>
            </a:r>
            <a:r>
              <a:rPr lang="tr-TR" dirty="0" err="1"/>
              <a:t>thread_func</a:t>
            </a:r>
            <a:r>
              <a:rPr lang="tr-TR" dirty="0"/>
              <a:t>, NULL);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pthread_join</a:t>
            </a:r>
            <a:r>
              <a:rPr lang="tr-TR" dirty="0"/>
              <a:t>(t1, NULL);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pthread_join</a:t>
            </a:r>
            <a:r>
              <a:rPr lang="tr-TR" dirty="0"/>
              <a:t>(t2, NULL);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printf</a:t>
            </a:r>
            <a:r>
              <a:rPr lang="tr-TR" dirty="0"/>
              <a:t>("%d\n", x);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Always</a:t>
            </a:r>
            <a:r>
              <a:rPr lang="tr-TR" dirty="0"/>
              <a:t> 2</a:t>
            </a:r>
            <a:br>
              <a:rPr lang="tr-TR" dirty="0"/>
            </a:br>
            <a:r>
              <a:rPr lang="tr-TR" dirty="0"/>
              <a:t>B. </a:t>
            </a:r>
            <a:r>
              <a:rPr lang="tr-TR" dirty="0" err="1"/>
              <a:t>Always</a:t>
            </a:r>
            <a:r>
              <a:rPr lang="tr-TR" dirty="0"/>
              <a:t> 1</a:t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C. </a:t>
            </a:r>
            <a:r>
              <a:rPr lang="tr-TR" dirty="0"/>
              <a:t>1 </a:t>
            </a:r>
            <a:r>
              <a:rPr lang="tr-TR" dirty="0" err="1"/>
              <a:t>or</a:t>
            </a:r>
            <a:r>
              <a:rPr lang="tr-TR" dirty="0"/>
              <a:t> 2 </a:t>
            </a:r>
            <a:r>
              <a:rPr lang="tr-TR" dirty="0" err="1"/>
              <a:t>depending</a:t>
            </a:r>
            <a:r>
              <a:rPr lang="tr-TR" dirty="0"/>
              <a:t> on </a:t>
            </a:r>
            <a:r>
              <a:rPr lang="tr-TR" dirty="0" err="1"/>
              <a:t>scheduling</a:t>
            </a:r>
            <a:r>
              <a:rPr lang="tr-TR" dirty="0"/>
              <a:t> (</a:t>
            </a:r>
            <a:r>
              <a:rPr lang="tr-TR" dirty="0" err="1"/>
              <a:t>race</a:t>
            </a:r>
            <a:r>
              <a:rPr lang="tr-TR" dirty="0"/>
              <a:t> </a:t>
            </a:r>
            <a:r>
              <a:rPr lang="tr-TR" dirty="0" err="1"/>
              <a:t>condition</a:t>
            </a:r>
            <a:r>
              <a:rPr lang="tr-TR" dirty="0"/>
              <a:t>)</a:t>
            </a:r>
            <a:br>
              <a:rPr lang="tr-TR" dirty="0"/>
            </a:br>
            <a:r>
              <a:rPr lang="tr-TR" dirty="0"/>
              <a:t>D. Compiler </a:t>
            </a:r>
            <a:r>
              <a:rPr lang="tr-TR" dirty="0" err="1"/>
              <a:t>error</a:t>
            </a:r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06BD90E9-D9CE-693F-81AC-4C9B81790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67537938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2C0E8-2093-0072-A8C4-69377459F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D61A21A-50DB-B5C4-558D-09CA26B05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9EFFB18-F717-9E1F-0AFA-041A31498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tr-TR" dirty="0"/>
              <a:t>2-char* </a:t>
            </a:r>
            <a:r>
              <a:rPr lang="tr-TR" dirty="0" err="1"/>
              <a:t>buffer</a:t>
            </a:r>
            <a:r>
              <a:rPr lang="tr-TR" dirty="0"/>
              <a:t> = NULL;</a:t>
            </a:r>
          </a:p>
          <a:p>
            <a:pPr marL="0" indent="0">
              <a:buNone/>
            </a:pP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routine</a:t>
            </a:r>
            <a:r>
              <a:rPr lang="tr-TR" dirty="0"/>
              <a:t>(</a:t>
            </a: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unused</a:t>
            </a:r>
            <a:r>
              <a:rPr lang="tr-TR" dirty="0"/>
              <a:t>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if</a:t>
            </a:r>
            <a:r>
              <a:rPr lang="tr-TR" dirty="0"/>
              <a:t> (</a:t>
            </a:r>
            <a:r>
              <a:rPr lang="tr-TR" dirty="0" err="1"/>
              <a:t>buffer</a:t>
            </a:r>
            <a:r>
              <a:rPr lang="tr-TR" dirty="0"/>
              <a:t> == NULL)</a:t>
            </a:r>
          </a:p>
          <a:p>
            <a:pPr marL="0" indent="0">
              <a:buNone/>
            </a:pPr>
            <a:r>
              <a:rPr lang="tr-TR" dirty="0"/>
              <a:t>        </a:t>
            </a:r>
            <a:r>
              <a:rPr lang="tr-TR" dirty="0" err="1"/>
              <a:t>buffer</a:t>
            </a:r>
            <a:r>
              <a:rPr lang="tr-TR" dirty="0"/>
              <a:t> = </a:t>
            </a:r>
            <a:r>
              <a:rPr lang="tr-TR" dirty="0" err="1"/>
              <a:t>malloc</a:t>
            </a:r>
            <a:r>
              <a:rPr lang="tr-TR" dirty="0"/>
              <a:t>(100);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memset</a:t>
            </a:r>
            <a:r>
              <a:rPr lang="tr-TR" dirty="0"/>
              <a:t>(</a:t>
            </a:r>
            <a:r>
              <a:rPr lang="tr-TR" dirty="0" err="1"/>
              <a:t>buffer</a:t>
            </a:r>
            <a:r>
              <a:rPr lang="tr-TR" dirty="0"/>
              <a:t>, 0, 100);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return</a:t>
            </a:r>
            <a:r>
              <a:rPr lang="tr-TR" dirty="0"/>
              <a:t> NULL;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b="1" dirty="0"/>
              <a:t>Two </a:t>
            </a:r>
            <a:r>
              <a:rPr lang="tr-TR" b="1" dirty="0" err="1"/>
              <a:t>threads</a:t>
            </a:r>
            <a:r>
              <a:rPr lang="tr-TR" b="1" dirty="0"/>
              <a:t> </a:t>
            </a:r>
            <a:r>
              <a:rPr lang="tr-TR" b="1" dirty="0" err="1"/>
              <a:t>call</a:t>
            </a:r>
            <a:r>
              <a:rPr lang="tr-TR" b="1" dirty="0"/>
              <a:t> </a:t>
            </a:r>
            <a:r>
              <a:rPr lang="tr-TR" b="1" dirty="0" err="1"/>
              <a:t>this</a:t>
            </a:r>
            <a:r>
              <a:rPr lang="tr-TR" b="1" dirty="0"/>
              <a:t> </a:t>
            </a:r>
            <a:r>
              <a:rPr lang="tr-TR" b="1" dirty="0" err="1"/>
              <a:t>concurrently</a:t>
            </a:r>
            <a:r>
              <a:rPr lang="tr-TR" b="1" dirty="0"/>
              <a:t>.</a:t>
            </a:r>
            <a:endParaRPr lang="tr-TR" dirty="0"/>
          </a:p>
          <a:p>
            <a:pPr marL="0" indent="0">
              <a:buNone/>
            </a:pPr>
            <a:r>
              <a:rPr lang="tr-TR" b="1" dirty="0" err="1"/>
              <a:t>What</a:t>
            </a:r>
            <a:r>
              <a:rPr lang="tr-TR" b="1" dirty="0"/>
              <a:t> can </a:t>
            </a:r>
            <a:r>
              <a:rPr lang="tr-TR" b="1" dirty="0" err="1"/>
              <a:t>happen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Double</a:t>
            </a:r>
            <a:r>
              <a:rPr lang="tr-TR" dirty="0"/>
              <a:t> </a:t>
            </a:r>
            <a:r>
              <a:rPr lang="tr-TR" dirty="0" err="1"/>
              <a:t>malloc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memory</a:t>
            </a:r>
            <a:r>
              <a:rPr lang="tr-TR" dirty="0"/>
              <a:t> </a:t>
            </a:r>
            <a:r>
              <a:rPr lang="tr-TR" dirty="0" err="1"/>
              <a:t>leak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B. </a:t>
            </a:r>
            <a:r>
              <a:rPr lang="tr-TR" dirty="0" err="1"/>
              <a:t>Segmentation</a:t>
            </a:r>
            <a:r>
              <a:rPr lang="tr-TR" dirty="0"/>
              <a:t> </a:t>
            </a:r>
            <a:r>
              <a:rPr lang="tr-TR" dirty="0" err="1"/>
              <a:t>fault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C. </a:t>
            </a:r>
            <a:r>
              <a:rPr lang="tr-TR" dirty="0" err="1"/>
              <a:t>Corruption</a:t>
            </a:r>
            <a:r>
              <a:rPr lang="tr-TR" dirty="0"/>
              <a:t> of </a:t>
            </a:r>
            <a:r>
              <a:rPr lang="tr-TR" dirty="0" err="1"/>
              <a:t>buffer</a:t>
            </a:r>
            <a:r>
              <a:rPr lang="tr-TR" dirty="0"/>
              <a:t> </a:t>
            </a:r>
            <a:r>
              <a:rPr lang="tr-TR" dirty="0" err="1"/>
              <a:t>contents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D. </a:t>
            </a:r>
            <a:r>
              <a:rPr lang="tr-TR" dirty="0" err="1"/>
              <a:t>All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above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3CAD37FC-71ED-01C8-83C0-C7059091D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1228107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endParaRPr lang="tr-TR" altLang="x-none" sz="2400" dirty="0"/>
          </a:p>
          <a:p>
            <a:r>
              <a:rPr dirty="0"/>
              <a:t>Each process can include many threads.</a:t>
            </a:r>
            <a:endParaRPr lang="tr-TR" altLang="x-none" dirty="0"/>
          </a:p>
          <a:p>
            <a:endParaRPr lang="tr-TR" altLang="x-none" dirty="0"/>
          </a:p>
          <a:p>
            <a:r>
              <a:rPr dirty="0"/>
              <a:t>All threads of a process share: </a:t>
            </a:r>
          </a:p>
          <a:p>
            <a:pPr lvl="1"/>
            <a:r>
              <a:rPr dirty="0"/>
              <a:t>memory (program code and global data)</a:t>
            </a:r>
          </a:p>
          <a:p>
            <a:pPr lvl="1"/>
            <a:r>
              <a:rPr dirty="0"/>
              <a:t>open file/socket descriptors</a:t>
            </a:r>
          </a:p>
          <a:p>
            <a:pPr lvl="1"/>
            <a:r>
              <a:rPr dirty="0"/>
              <a:t>signal  handlers and signal dispositions</a:t>
            </a:r>
          </a:p>
          <a:p>
            <a:pPr lvl="1"/>
            <a:r>
              <a:rPr dirty="0"/>
              <a:t>working environment (current directory, user ID, etc.)</a:t>
            </a:r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Multiple Threads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8C1BF17-6F89-114F-049E-BE4EFE5BE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E33343E-A19E-C0DB-966A-4D921242A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3- </a:t>
            </a:r>
            <a:r>
              <a:rPr lang="tr-TR" dirty="0" err="1"/>
              <a:t>if</a:t>
            </a:r>
            <a:r>
              <a:rPr lang="tr-TR" dirty="0"/>
              <a:t> (!</a:t>
            </a:r>
            <a:r>
              <a:rPr lang="tr-TR" dirty="0" err="1"/>
              <a:t>flag</a:t>
            </a:r>
            <a:r>
              <a:rPr lang="tr-TR" dirty="0"/>
              <a:t>)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flag</a:t>
            </a:r>
            <a:r>
              <a:rPr lang="tr-TR" dirty="0"/>
              <a:t> = 1;</a:t>
            </a:r>
          </a:p>
          <a:p>
            <a:pPr marL="0" indent="0">
              <a:buNone/>
            </a:pPr>
            <a:r>
              <a:rPr lang="tr-TR" b="1" dirty="0"/>
              <a:t>Two </a:t>
            </a:r>
            <a:r>
              <a:rPr lang="tr-TR" b="1" dirty="0" err="1"/>
              <a:t>threads</a:t>
            </a:r>
            <a:r>
              <a:rPr lang="tr-TR" b="1" dirty="0"/>
              <a:t> </a:t>
            </a:r>
            <a:r>
              <a:rPr lang="tr-TR" b="1" dirty="0" err="1"/>
              <a:t>execute</a:t>
            </a:r>
            <a:r>
              <a:rPr lang="tr-TR" b="1" dirty="0"/>
              <a:t> </a:t>
            </a:r>
            <a:r>
              <a:rPr lang="tr-TR" b="1" dirty="0" err="1"/>
              <a:t>this</a:t>
            </a:r>
            <a:r>
              <a:rPr lang="tr-TR" b="1" dirty="0"/>
              <a:t>.</a:t>
            </a:r>
            <a:endParaRPr lang="tr-TR" dirty="0"/>
          </a:p>
          <a:p>
            <a:pPr marL="0" indent="0">
              <a:buNone/>
            </a:pPr>
            <a:r>
              <a:rPr lang="tr-TR" b="1" dirty="0" err="1"/>
              <a:t>What</a:t>
            </a:r>
            <a:r>
              <a:rPr lang="tr-TR" b="1" dirty="0"/>
              <a:t> </a:t>
            </a:r>
            <a:r>
              <a:rPr lang="tr-TR" b="1" dirty="0" err="1"/>
              <a:t>behavior</a:t>
            </a:r>
            <a:r>
              <a:rPr lang="tr-TR" b="1" dirty="0"/>
              <a:t> is </a:t>
            </a:r>
            <a:r>
              <a:rPr lang="tr-TR" b="1" dirty="0" err="1"/>
              <a:t>possible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One</a:t>
            </a:r>
            <a:r>
              <a:rPr lang="tr-TR" dirty="0"/>
              <a:t> </a:t>
            </a:r>
            <a:r>
              <a:rPr lang="tr-TR" dirty="0" err="1"/>
              <a:t>thread</a:t>
            </a:r>
            <a:r>
              <a:rPr lang="tr-TR" dirty="0"/>
              <a:t> </a:t>
            </a:r>
            <a:r>
              <a:rPr lang="tr-TR" dirty="0" err="1"/>
              <a:t>always</a:t>
            </a:r>
            <a:r>
              <a:rPr lang="tr-TR" dirty="0"/>
              <a:t> </a:t>
            </a:r>
            <a:r>
              <a:rPr lang="tr-TR" dirty="0" err="1"/>
              <a:t>sets</a:t>
            </a:r>
            <a:r>
              <a:rPr lang="tr-TR" dirty="0"/>
              <a:t> </a:t>
            </a:r>
            <a:r>
              <a:rPr lang="tr-TR" dirty="0" err="1"/>
              <a:t>flag</a:t>
            </a:r>
            <a:r>
              <a:rPr lang="tr-TR" dirty="0"/>
              <a:t>,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other</a:t>
            </a:r>
            <a:r>
              <a:rPr lang="tr-TR" dirty="0"/>
              <a:t> </a:t>
            </a:r>
            <a:r>
              <a:rPr lang="tr-TR" dirty="0" err="1"/>
              <a:t>always</a:t>
            </a:r>
            <a:r>
              <a:rPr lang="tr-TR" dirty="0"/>
              <a:t> </a:t>
            </a:r>
            <a:r>
              <a:rPr lang="tr-TR" dirty="0" err="1"/>
              <a:t>skips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B. </a:t>
            </a:r>
            <a:r>
              <a:rPr lang="tr-TR" dirty="0" err="1"/>
              <a:t>Both</a:t>
            </a:r>
            <a:r>
              <a:rPr lang="tr-TR" dirty="0"/>
              <a:t> </a:t>
            </a:r>
            <a:r>
              <a:rPr lang="tr-TR" dirty="0" err="1"/>
              <a:t>threads</a:t>
            </a:r>
            <a:r>
              <a:rPr lang="tr-TR" dirty="0"/>
              <a:t> </a:t>
            </a:r>
            <a:r>
              <a:rPr lang="tr-TR" dirty="0" err="1"/>
              <a:t>may</a:t>
            </a:r>
            <a:r>
              <a:rPr lang="tr-TR" dirty="0"/>
              <a:t> set </a:t>
            </a:r>
            <a:r>
              <a:rPr lang="tr-TR" dirty="0" err="1"/>
              <a:t>flag</a:t>
            </a:r>
            <a:r>
              <a:rPr lang="tr-TR" dirty="0"/>
              <a:t> </a:t>
            </a:r>
            <a:r>
              <a:rPr lang="tr-TR" dirty="0" err="1"/>
              <a:t>simultaneously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C. </a:t>
            </a:r>
            <a:r>
              <a:rPr lang="tr-TR" dirty="0" err="1"/>
              <a:t>flag</a:t>
            </a:r>
            <a:r>
              <a:rPr lang="tr-TR" dirty="0"/>
              <a:t> is </a:t>
            </a:r>
            <a:r>
              <a:rPr lang="tr-TR" dirty="0" err="1"/>
              <a:t>write-only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D. Compiler </a:t>
            </a:r>
            <a:r>
              <a:rPr lang="tr-TR" dirty="0" err="1"/>
              <a:t>prevents</a:t>
            </a:r>
            <a:r>
              <a:rPr lang="tr-TR" dirty="0"/>
              <a:t> </a:t>
            </a:r>
            <a:r>
              <a:rPr lang="tr-TR" dirty="0" err="1"/>
              <a:t>races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FC844089-A80B-9CCE-C6D5-F2AFB3F6E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41502981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628834-665E-D6E8-82D2-F66FC4CEA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542392C-66FF-0E85-4793-F30A566DC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EF2E108-02FB-E736-CE22-91442B577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tr-TR" dirty="0"/>
              <a:t>4- </a:t>
            </a:r>
            <a:r>
              <a:rPr lang="tr-TR" dirty="0" err="1"/>
              <a:t>int</a:t>
            </a:r>
            <a:r>
              <a:rPr lang="tr-TR" dirty="0"/>
              <a:t> </a:t>
            </a:r>
            <a:r>
              <a:rPr lang="tr-TR" dirty="0" err="1"/>
              <a:t>ready</a:t>
            </a:r>
            <a:r>
              <a:rPr lang="tr-TR" dirty="0"/>
              <a:t> = 0;</a:t>
            </a:r>
          </a:p>
          <a:p>
            <a:pPr marL="0" indent="0">
              <a:buNone/>
            </a:pPr>
            <a:r>
              <a:rPr lang="tr-TR" dirty="0" err="1"/>
              <a:t>int</a:t>
            </a:r>
            <a:r>
              <a:rPr lang="tr-TR" dirty="0"/>
              <a:t> data;</a:t>
            </a:r>
          </a:p>
          <a:p>
            <a:pPr marL="0" indent="0">
              <a:buNone/>
            </a:pP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producer</a:t>
            </a:r>
            <a:r>
              <a:rPr lang="tr-TR" dirty="0"/>
              <a:t>(</a:t>
            </a:r>
            <a:r>
              <a:rPr lang="tr-TR" dirty="0" err="1"/>
              <a:t>void</a:t>
            </a:r>
            <a:r>
              <a:rPr lang="tr-TR" dirty="0"/>
              <a:t>*) {</a:t>
            </a:r>
          </a:p>
          <a:p>
            <a:pPr marL="0" indent="0">
              <a:buNone/>
            </a:pPr>
            <a:r>
              <a:rPr lang="tr-TR" dirty="0"/>
              <a:t>    data = 42;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ready</a:t>
            </a:r>
            <a:r>
              <a:rPr lang="tr-TR" dirty="0"/>
              <a:t> = 1;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consumer</a:t>
            </a:r>
            <a:r>
              <a:rPr lang="tr-TR" dirty="0"/>
              <a:t>(</a:t>
            </a:r>
            <a:r>
              <a:rPr lang="tr-TR" dirty="0" err="1"/>
              <a:t>void</a:t>
            </a:r>
            <a:r>
              <a:rPr lang="tr-TR" dirty="0"/>
              <a:t>*)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while</a:t>
            </a:r>
            <a:r>
              <a:rPr lang="tr-TR" dirty="0"/>
              <a:t> (!</a:t>
            </a:r>
            <a:r>
              <a:rPr lang="tr-TR" dirty="0" err="1"/>
              <a:t>ready</a:t>
            </a:r>
            <a:r>
              <a:rPr lang="tr-TR" dirty="0"/>
              <a:t>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printf</a:t>
            </a:r>
            <a:r>
              <a:rPr lang="tr-TR" dirty="0"/>
              <a:t>("%d", data);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b="1" dirty="0" err="1"/>
              <a:t>Which</a:t>
            </a:r>
            <a:r>
              <a:rPr lang="tr-TR" b="1" dirty="0"/>
              <a:t> of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following</a:t>
            </a:r>
            <a:r>
              <a:rPr lang="tr-TR" b="1" dirty="0"/>
              <a:t> is TRUE </a:t>
            </a:r>
            <a:r>
              <a:rPr lang="tr-TR" b="1" dirty="0" err="1"/>
              <a:t>when</a:t>
            </a:r>
            <a:r>
              <a:rPr lang="tr-TR" b="1" dirty="0"/>
              <a:t> </a:t>
            </a:r>
            <a:r>
              <a:rPr lang="tr-TR" b="1" dirty="0" err="1"/>
              <a:t>producer</a:t>
            </a:r>
            <a:r>
              <a:rPr lang="tr-TR" b="1" dirty="0"/>
              <a:t> </a:t>
            </a:r>
            <a:r>
              <a:rPr lang="tr-TR" b="1" dirty="0" err="1"/>
              <a:t>and</a:t>
            </a:r>
            <a:r>
              <a:rPr lang="tr-TR" b="1" dirty="0"/>
              <a:t> </a:t>
            </a:r>
            <a:r>
              <a:rPr lang="tr-TR" b="1" dirty="0" err="1"/>
              <a:t>consumer</a:t>
            </a:r>
            <a:r>
              <a:rPr lang="tr-TR" b="1" dirty="0"/>
              <a:t> </a:t>
            </a:r>
            <a:r>
              <a:rPr lang="tr-TR" b="1" dirty="0" err="1"/>
              <a:t>are</a:t>
            </a:r>
            <a:r>
              <a:rPr lang="tr-TR" b="1" dirty="0"/>
              <a:t>  </a:t>
            </a:r>
            <a:r>
              <a:rPr lang="tr-TR" b="1" dirty="0" err="1"/>
              <a:t>run</a:t>
            </a:r>
            <a:r>
              <a:rPr lang="tr-TR" b="1" dirty="0"/>
              <a:t> </a:t>
            </a:r>
            <a:r>
              <a:rPr lang="tr-TR" b="1" dirty="0" err="1"/>
              <a:t>concurrently</a:t>
            </a:r>
            <a:r>
              <a:rPr lang="tr-TR" b="1" dirty="0"/>
              <a:t> </a:t>
            </a:r>
            <a:r>
              <a:rPr lang="tr-TR" b="1" dirty="0" err="1"/>
              <a:t>by</a:t>
            </a:r>
            <a:r>
              <a:rPr lang="tr-TR" b="1" dirty="0"/>
              <a:t> two </a:t>
            </a:r>
            <a:r>
              <a:rPr lang="tr-TR" b="1" dirty="0" err="1"/>
              <a:t>threads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busy-waiting</a:t>
            </a:r>
            <a:r>
              <a:rPr lang="tr-TR" dirty="0"/>
              <a:t> is </a:t>
            </a:r>
            <a:r>
              <a:rPr lang="tr-TR" dirty="0" err="1"/>
              <a:t>slow</a:t>
            </a:r>
            <a:r>
              <a:rPr lang="tr-TR" dirty="0"/>
              <a:t> but </a:t>
            </a:r>
            <a:r>
              <a:rPr lang="tr-TR" dirty="0" err="1"/>
              <a:t>safe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B. </a:t>
            </a:r>
            <a:r>
              <a:rPr lang="tr-TR" dirty="0" err="1"/>
              <a:t>consumer</a:t>
            </a:r>
            <a:r>
              <a:rPr lang="tr-TR" dirty="0"/>
              <a:t> </a:t>
            </a:r>
            <a:r>
              <a:rPr lang="tr-TR" dirty="0" err="1"/>
              <a:t>may</a:t>
            </a:r>
            <a:r>
              <a:rPr lang="tr-TR" dirty="0"/>
              <a:t> </a:t>
            </a:r>
            <a:r>
              <a:rPr lang="tr-TR" dirty="0" err="1"/>
              <a:t>see</a:t>
            </a:r>
            <a:r>
              <a:rPr lang="tr-TR" dirty="0"/>
              <a:t> </a:t>
            </a:r>
            <a:r>
              <a:rPr lang="tr-TR" dirty="0" err="1"/>
              <a:t>ready</a:t>
            </a:r>
            <a:r>
              <a:rPr lang="tr-TR" dirty="0"/>
              <a:t> = 1 but </a:t>
            </a:r>
            <a:r>
              <a:rPr lang="tr-TR" dirty="0" err="1"/>
              <a:t>old</a:t>
            </a:r>
            <a:r>
              <a:rPr lang="tr-TR" dirty="0"/>
              <a:t> </a:t>
            </a:r>
            <a:r>
              <a:rPr lang="tr-TR" dirty="0" err="1"/>
              <a:t>value</a:t>
            </a:r>
            <a:r>
              <a:rPr lang="tr-TR" dirty="0"/>
              <a:t> of data</a:t>
            </a:r>
          </a:p>
          <a:p>
            <a:pPr marL="0" indent="0">
              <a:buNone/>
            </a:pPr>
            <a:r>
              <a:rPr lang="tr-TR" dirty="0"/>
              <a:t>C. </a:t>
            </a:r>
            <a:r>
              <a:rPr lang="tr-TR" dirty="0" err="1"/>
              <a:t>printf</a:t>
            </a:r>
            <a:r>
              <a:rPr lang="tr-TR" dirty="0"/>
              <a:t> can </a:t>
            </a:r>
            <a:r>
              <a:rPr lang="tr-TR" dirty="0" err="1"/>
              <a:t>reorder</a:t>
            </a:r>
            <a:r>
              <a:rPr lang="tr-TR" dirty="0"/>
              <a:t> </a:t>
            </a:r>
            <a:r>
              <a:rPr lang="tr-TR" dirty="0" err="1"/>
              <a:t>memory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D. </a:t>
            </a:r>
            <a:r>
              <a:rPr lang="tr-TR" dirty="0" err="1"/>
              <a:t>producer</a:t>
            </a:r>
            <a:r>
              <a:rPr lang="tr-TR" dirty="0"/>
              <a:t> </a:t>
            </a:r>
            <a:r>
              <a:rPr lang="tr-TR" dirty="0" err="1"/>
              <a:t>may</a:t>
            </a:r>
            <a:r>
              <a:rPr lang="tr-TR" dirty="0"/>
              <a:t> </a:t>
            </a:r>
            <a:r>
              <a:rPr lang="tr-TR" dirty="0" err="1"/>
              <a:t>run</a:t>
            </a:r>
            <a:r>
              <a:rPr lang="tr-TR" dirty="0"/>
              <a:t> </a:t>
            </a:r>
            <a:r>
              <a:rPr lang="tr-TR" dirty="0" err="1"/>
              <a:t>twice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D8BAD88-B9B7-853C-5372-691A1C464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294801733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B616B38-F672-8453-9780-76BBEF01F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700EC60-D4FC-63F9-334C-10EEC7BE9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05017" cy="415504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tr-TR" dirty="0"/>
              <a:t>1- </a:t>
            </a:r>
            <a:r>
              <a:rPr lang="tr-TR" dirty="0" err="1"/>
              <a:t>int</a:t>
            </a:r>
            <a:r>
              <a:rPr lang="tr-TR" dirty="0"/>
              <a:t> </a:t>
            </a:r>
            <a:r>
              <a:rPr lang="tr-TR" dirty="0" err="1"/>
              <a:t>counter</a:t>
            </a:r>
            <a:r>
              <a:rPr lang="tr-TR" dirty="0"/>
              <a:t> = 0; </a:t>
            </a:r>
            <a:r>
              <a:rPr lang="tr-TR" dirty="0" err="1"/>
              <a:t>pthread_mutex_t</a:t>
            </a:r>
            <a:r>
              <a:rPr lang="tr-TR" dirty="0"/>
              <a:t> m = PTHREAD_MUTEX_INITIALIZER;</a:t>
            </a:r>
          </a:p>
          <a:p>
            <a:pPr marL="0" indent="0">
              <a:buNone/>
            </a:pP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t_func</a:t>
            </a:r>
            <a:r>
              <a:rPr lang="tr-TR" dirty="0"/>
              <a:t>(</a:t>
            </a:r>
            <a:r>
              <a:rPr lang="tr-TR" dirty="0" err="1"/>
              <a:t>void</a:t>
            </a:r>
            <a:r>
              <a:rPr lang="tr-TR" dirty="0"/>
              <a:t>* </a:t>
            </a:r>
            <a:r>
              <a:rPr lang="tr-TR" dirty="0" err="1"/>
              <a:t>arg</a:t>
            </a:r>
            <a:r>
              <a:rPr lang="tr-TR" dirty="0"/>
              <a:t>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pthread_mutex_lock</a:t>
            </a:r>
            <a:r>
              <a:rPr lang="tr-TR" dirty="0"/>
              <a:t>(&amp;m);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counter</a:t>
            </a:r>
            <a:r>
              <a:rPr lang="tr-TR" dirty="0"/>
              <a:t>++;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pthread_mutex_unlock</a:t>
            </a:r>
            <a:r>
              <a:rPr lang="tr-TR" dirty="0"/>
              <a:t>(&amp;m);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return</a:t>
            </a:r>
            <a:r>
              <a:rPr lang="tr-TR" dirty="0"/>
              <a:t> NULL;}</a:t>
            </a:r>
          </a:p>
          <a:p>
            <a:pPr marL="0" indent="0">
              <a:buNone/>
            </a:pPr>
            <a:r>
              <a:rPr lang="tr-TR" dirty="0" err="1"/>
              <a:t>int</a:t>
            </a:r>
            <a:r>
              <a:rPr lang="tr-TR" dirty="0"/>
              <a:t> main()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pthread_t</a:t>
            </a:r>
            <a:r>
              <a:rPr lang="tr-TR" dirty="0"/>
              <a:t> t[5];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for</a:t>
            </a:r>
            <a:r>
              <a:rPr lang="tr-TR" dirty="0"/>
              <a:t> (</a:t>
            </a:r>
            <a:r>
              <a:rPr lang="tr-TR" dirty="0" err="1"/>
              <a:t>int</a:t>
            </a:r>
            <a:r>
              <a:rPr lang="tr-TR" dirty="0"/>
              <a:t> i = 0; i &lt; 5; i++)</a:t>
            </a:r>
          </a:p>
          <a:p>
            <a:pPr marL="0" indent="0">
              <a:buNone/>
            </a:pPr>
            <a:r>
              <a:rPr lang="tr-TR" dirty="0"/>
              <a:t>        </a:t>
            </a:r>
            <a:r>
              <a:rPr lang="tr-TR" dirty="0" err="1"/>
              <a:t>pthread_create</a:t>
            </a:r>
            <a:r>
              <a:rPr lang="tr-TR" dirty="0"/>
              <a:t>(&amp;t[i], NULL, </a:t>
            </a:r>
            <a:r>
              <a:rPr lang="tr-TR" dirty="0" err="1"/>
              <a:t>t_func</a:t>
            </a:r>
            <a:r>
              <a:rPr lang="tr-TR" dirty="0"/>
              <a:t>, NULL);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for</a:t>
            </a:r>
            <a:r>
              <a:rPr lang="tr-TR" dirty="0"/>
              <a:t> (</a:t>
            </a:r>
            <a:r>
              <a:rPr lang="tr-TR" dirty="0" err="1"/>
              <a:t>int</a:t>
            </a:r>
            <a:r>
              <a:rPr lang="tr-TR" dirty="0"/>
              <a:t> i = 0; i &lt; 5; i++)</a:t>
            </a:r>
          </a:p>
          <a:p>
            <a:pPr marL="0" indent="0">
              <a:buNone/>
            </a:pPr>
            <a:r>
              <a:rPr lang="tr-TR" dirty="0"/>
              <a:t>        </a:t>
            </a:r>
            <a:r>
              <a:rPr lang="tr-TR" dirty="0" err="1"/>
              <a:t>pthread_join</a:t>
            </a:r>
            <a:r>
              <a:rPr lang="tr-TR" dirty="0"/>
              <a:t>(t[i], NULL);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printf</a:t>
            </a:r>
            <a:r>
              <a:rPr lang="tr-TR" dirty="0"/>
              <a:t>("%d\n", </a:t>
            </a:r>
            <a:r>
              <a:rPr lang="tr-TR" dirty="0" err="1"/>
              <a:t>counter</a:t>
            </a:r>
            <a:r>
              <a:rPr lang="tr-TR" dirty="0"/>
              <a:t>);}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833F7F0D-B7D4-132E-A32A-D5968314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C3C32C1D-FEF6-0309-49F4-78517DFD8B69}"/>
              </a:ext>
            </a:extLst>
          </p:cNvPr>
          <p:cNvSpPr txBox="1"/>
          <p:nvPr/>
        </p:nvSpPr>
        <p:spPr>
          <a:xfrm>
            <a:off x="9070290" y="1690688"/>
            <a:ext cx="22835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err="1"/>
              <a:t>What</a:t>
            </a:r>
            <a:r>
              <a:rPr lang="tr-TR" b="1" dirty="0"/>
              <a:t> </a:t>
            </a:r>
            <a:r>
              <a:rPr lang="tr-TR" b="1" dirty="0" err="1"/>
              <a:t>will</a:t>
            </a:r>
            <a:r>
              <a:rPr lang="tr-TR" b="1" dirty="0"/>
              <a:t> be </a:t>
            </a:r>
            <a:r>
              <a:rPr lang="tr-TR" b="1" dirty="0" err="1"/>
              <a:t>printed</a:t>
            </a:r>
            <a:r>
              <a:rPr lang="tr-TR" b="1" dirty="0"/>
              <a:t>?</a:t>
            </a:r>
            <a:endParaRPr lang="tr-TR" dirty="0"/>
          </a:p>
          <a:p>
            <a:r>
              <a:rPr lang="tr-TR" dirty="0">
                <a:solidFill>
                  <a:srgbClr val="FF0000"/>
                </a:solidFill>
              </a:rPr>
              <a:t>A. </a:t>
            </a:r>
            <a:r>
              <a:rPr lang="tr-TR" dirty="0" err="1"/>
              <a:t>Always</a:t>
            </a:r>
            <a:r>
              <a:rPr lang="tr-TR" dirty="0"/>
              <a:t> 5</a:t>
            </a:r>
          </a:p>
          <a:p>
            <a:r>
              <a:rPr lang="tr-TR" dirty="0"/>
              <a:t>B. </a:t>
            </a:r>
            <a:r>
              <a:rPr lang="tr-TR" dirty="0" err="1"/>
              <a:t>Between</a:t>
            </a:r>
            <a:r>
              <a:rPr lang="tr-TR" dirty="0"/>
              <a:t> 0–5</a:t>
            </a:r>
          </a:p>
          <a:p>
            <a:r>
              <a:rPr lang="tr-TR" dirty="0"/>
              <a:t>C. </a:t>
            </a:r>
            <a:r>
              <a:rPr lang="tr-TR" dirty="0" err="1"/>
              <a:t>Undefined</a:t>
            </a:r>
            <a:r>
              <a:rPr lang="tr-TR" dirty="0"/>
              <a:t> </a:t>
            </a:r>
            <a:r>
              <a:rPr lang="tr-TR" dirty="0" err="1"/>
              <a:t>behavior</a:t>
            </a:r>
            <a:endParaRPr lang="tr-TR" dirty="0"/>
          </a:p>
          <a:p>
            <a:r>
              <a:rPr lang="tr-TR" dirty="0"/>
              <a:t>D. </a:t>
            </a:r>
            <a:r>
              <a:rPr lang="tr-TR" dirty="0" err="1"/>
              <a:t>Always</a:t>
            </a:r>
            <a:r>
              <a:rPr lang="tr-TR" dirty="0"/>
              <a:t> 1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8380370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2846C2-DD9E-AFE4-6E6F-E13F2C253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8687C12-DA91-94CE-BCFD-ABC19A0A6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05C0B6B-0374-D77F-728B-27D218261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2-pthread_mutex_t m = PTHREAD_MUTEX_INITIALIZER;</a:t>
            </a:r>
          </a:p>
          <a:p>
            <a:pPr marL="0" indent="0">
              <a:buNone/>
            </a:pPr>
            <a:r>
              <a:rPr lang="tr-TR" dirty="0" err="1"/>
              <a:t>pthread_mutex_unlock</a:t>
            </a:r>
            <a:r>
              <a:rPr lang="tr-TR" dirty="0"/>
              <a:t>(&amp;m);</a:t>
            </a:r>
          </a:p>
          <a:p>
            <a:pPr marL="0" indent="0">
              <a:buNone/>
            </a:pPr>
            <a:r>
              <a:rPr lang="tr-TR" b="1" dirty="0" err="1"/>
              <a:t>What</a:t>
            </a:r>
            <a:r>
              <a:rPr lang="tr-TR" b="1" dirty="0"/>
              <a:t> </a:t>
            </a:r>
            <a:r>
              <a:rPr lang="tr-TR" b="1" dirty="0" err="1"/>
              <a:t>happens</a:t>
            </a:r>
            <a:r>
              <a:rPr lang="tr-TR" b="1" dirty="0"/>
              <a:t> </a:t>
            </a:r>
            <a:r>
              <a:rPr lang="tr-TR" b="1" dirty="0" err="1"/>
              <a:t>when</a:t>
            </a:r>
            <a:r>
              <a:rPr lang="tr-TR" b="1" dirty="0"/>
              <a:t> </a:t>
            </a:r>
            <a:r>
              <a:rPr lang="tr-TR" b="1" dirty="0" err="1"/>
              <a:t>you</a:t>
            </a:r>
            <a:r>
              <a:rPr lang="tr-TR" b="1" dirty="0"/>
              <a:t> </a:t>
            </a:r>
            <a:r>
              <a:rPr lang="tr-TR" b="1" dirty="0" err="1"/>
              <a:t>run</a:t>
            </a:r>
            <a:r>
              <a:rPr lang="tr-TR" b="1" dirty="0"/>
              <a:t> </a:t>
            </a:r>
            <a:r>
              <a:rPr lang="tr-TR" b="1" dirty="0" err="1"/>
              <a:t>this</a:t>
            </a:r>
            <a:r>
              <a:rPr lang="tr-TR" b="1" dirty="0"/>
              <a:t> </a:t>
            </a:r>
            <a:r>
              <a:rPr lang="tr-TR" b="1" dirty="0" err="1"/>
              <a:t>code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Unlock</a:t>
            </a:r>
            <a:r>
              <a:rPr lang="tr-TR" dirty="0"/>
              <a:t> </a:t>
            </a:r>
            <a:r>
              <a:rPr lang="tr-TR" dirty="0" err="1"/>
              <a:t>succeeds</a:t>
            </a:r>
            <a:r>
              <a:rPr lang="tr-TR" dirty="0"/>
              <a:t> </a:t>
            </a:r>
            <a:r>
              <a:rPr lang="tr-TR" dirty="0" err="1"/>
              <a:t>normally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B. </a:t>
            </a:r>
            <a:r>
              <a:rPr lang="tr-TR" dirty="0" err="1"/>
              <a:t>Undefined</a:t>
            </a:r>
            <a:r>
              <a:rPr lang="tr-TR" dirty="0"/>
              <a:t> </a:t>
            </a:r>
            <a:r>
              <a:rPr lang="tr-TR" dirty="0" err="1"/>
              <a:t>behavior</a:t>
            </a:r>
            <a:r>
              <a:rPr lang="tr-TR" dirty="0"/>
              <a:t> — </a:t>
            </a:r>
            <a:r>
              <a:rPr lang="tr-TR" dirty="0" err="1"/>
              <a:t>unlocking</a:t>
            </a:r>
            <a:r>
              <a:rPr lang="tr-TR" dirty="0"/>
              <a:t> an </a:t>
            </a:r>
            <a:r>
              <a:rPr lang="tr-TR" dirty="0" err="1"/>
              <a:t>unlocked</a:t>
            </a:r>
            <a:r>
              <a:rPr lang="tr-TR" dirty="0"/>
              <a:t> </a:t>
            </a:r>
            <a:r>
              <a:rPr lang="tr-TR" dirty="0" err="1"/>
              <a:t>mutex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C. </a:t>
            </a:r>
            <a:r>
              <a:rPr lang="tr-TR" dirty="0" err="1"/>
              <a:t>Mutex</a:t>
            </a:r>
            <a:r>
              <a:rPr lang="tr-TR" dirty="0"/>
              <a:t> </a:t>
            </a:r>
            <a:r>
              <a:rPr lang="tr-TR" dirty="0" err="1"/>
              <a:t>automatically</a:t>
            </a:r>
            <a:r>
              <a:rPr lang="tr-TR" dirty="0"/>
              <a:t> </a:t>
            </a:r>
            <a:r>
              <a:rPr lang="tr-TR" dirty="0" err="1"/>
              <a:t>locks</a:t>
            </a:r>
            <a:r>
              <a:rPr lang="tr-TR" dirty="0"/>
              <a:t> </a:t>
            </a:r>
            <a:r>
              <a:rPr lang="tr-TR" dirty="0" err="1"/>
              <a:t>itself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D. </a:t>
            </a:r>
            <a:r>
              <a:rPr lang="tr-TR" dirty="0" err="1"/>
              <a:t>Deadlock</a:t>
            </a:r>
            <a:r>
              <a:rPr lang="tr-TR" dirty="0"/>
              <a:t> </a:t>
            </a:r>
            <a:r>
              <a:rPr lang="tr-TR" dirty="0" err="1"/>
              <a:t>occurs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0BE2B38-DECC-8BCA-76A6-CB5F896FA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272303508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47BF3-E4E3-96EE-4688-9E098099B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8552CFD-4B49-4D46-9E27-A2FA21948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324294C-F7FA-B023-1EA7-26CA961F1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tr-TR" dirty="0"/>
              <a:t>3-void f() {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pthread_mutex_t</a:t>
            </a:r>
            <a:r>
              <a:rPr lang="tr-TR" dirty="0"/>
              <a:t> m = PTHREAD_MUTEX_INITIALIZER;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pthread_mutex_lock</a:t>
            </a:r>
            <a:r>
              <a:rPr lang="tr-TR" dirty="0"/>
              <a:t>(&amp;m);</a:t>
            </a:r>
          </a:p>
          <a:p>
            <a:pPr marL="0" indent="0">
              <a:buNone/>
            </a:pPr>
            <a:r>
              <a:rPr lang="tr-TR" dirty="0"/>
              <a:t>    // do </a:t>
            </a:r>
            <a:r>
              <a:rPr lang="tr-TR" dirty="0" err="1"/>
              <a:t>work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pthread_mutex_unlock</a:t>
            </a:r>
            <a:r>
              <a:rPr lang="tr-TR" dirty="0"/>
              <a:t>(&amp;m);</a:t>
            </a:r>
          </a:p>
          <a:p>
            <a:pPr marL="0" indent="0">
              <a:buNone/>
            </a:pPr>
            <a:r>
              <a:rPr lang="tr-TR" dirty="0"/>
              <a:t>}</a:t>
            </a:r>
          </a:p>
          <a:p>
            <a:pPr marL="0" indent="0">
              <a:buNone/>
            </a:pPr>
            <a:r>
              <a:rPr lang="tr-TR" b="1" dirty="0" err="1"/>
              <a:t>What</a:t>
            </a:r>
            <a:r>
              <a:rPr lang="tr-TR" b="1" dirty="0"/>
              <a:t> is </a:t>
            </a:r>
            <a:r>
              <a:rPr lang="tr-TR" b="1" dirty="0" err="1"/>
              <a:t>the</a:t>
            </a:r>
            <a:r>
              <a:rPr lang="tr-TR" b="1" dirty="0"/>
              <a:t> main problem </a:t>
            </a:r>
            <a:r>
              <a:rPr lang="tr-TR" b="1" dirty="0" err="1"/>
              <a:t>with</a:t>
            </a:r>
            <a:r>
              <a:rPr lang="tr-TR" b="1" dirty="0"/>
              <a:t> </a:t>
            </a:r>
            <a:r>
              <a:rPr lang="tr-TR" b="1" dirty="0" err="1"/>
              <a:t>this</a:t>
            </a:r>
            <a:r>
              <a:rPr lang="tr-TR" b="1" dirty="0"/>
              <a:t> </a:t>
            </a:r>
            <a:r>
              <a:rPr lang="tr-TR" b="1" dirty="0" err="1"/>
              <a:t>code</a:t>
            </a:r>
            <a:r>
              <a:rPr lang="tr-TR" b="1" dirty="0"/>
              <a:t> in a </a:t>
            </a:r>
            <a:r>
              <a:rPr lang="tr-TR" b="1" dirty="0" err="1"/>
              <a:t>multithreaded</a:t>
            </a:r>
            <a:r>
              <a:rPr lang="tr-TR" b="1" dirty="0"/>
              <a:t> program?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Locking</a:t>
            </a:r>
            <a:r>
              <a:rPr lang="tr-TR" dirty="0"/>
              <a:t> a </a:t>
            </a:r>
            <a:r>
              <a:rPr lang="tr-TR" dirty="0" err="1"/>
              <a:t>local</a:t>
            </a:r>
            <a:r>
              <a:rPr lang="tr-TR" dirty="0"/>
              <a:t> </a:t>
            </a:r>
            <a:r>
              <a:rPr lang="tr-TR" dirty="0" err="1"/>
              <a:t>mutex</a:t>
            </a:r>
            <a:r>
              <a:rPr lang="tr-TR" dirty="0"/>
              <a:t> is </a:t>
            </a:r>
            <a:r>
              <a:rPr lang="tr-TR" dirty="0" err="1"/>
              <a:t>fine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B. </a:t>
            </a:r>
            <a:r>
              <a:rPr lang="tr-TR" dirty="0" err="1"/>
              <a:t>Mutex</a:t>
            </a:r>
            <a:r>
              <a:rPr lang="tr-TR" dirty="0"/>
              <a:t> is </a:t>
            </a:r>
            <a:r>
              <a:rPr lang="tr-TR" dirty="0" err="1"/>
              <a:t>Local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C. </a:t>
            </a:r>
            <a:r>
              <a:rPr lang="tr-TR" dirty="0" err="1"/>
              <a:t>Mutex</a:t>
            </a:r>
            <a:r>
              <a:rPr lang="tr-TR" dirty="0"/>
              <a:t> </a:t>
            </a:r>
            <a:r>
              <a:rPr lang="tr-TR" dirty="0" err="1"/>
              <a:t>automatically</a:t>
            </a:r>
            <a:r>
              <a:rPr lang="tr-TR" dirty="0"/>
              <a:t> </a:t>
            </a:r>
            <a:r>
              <a:rPr lang="tr-TR" dirty="0" err="1"/>
              <a:t>protects</a:t>
            </a:r>
            <a:r>
              <a:rPr lang="tr-TR" dirty="0"/>
              <a:t> </a:t>
            </a:r>
            <a:r>
              <a:rPr lang="tr-TR" dirty="0" err="1"/>
              <a:t>all</a:t>
            </a:r>
            <a:r>
              <a:rPr lang="tr-TR" dirty="0"/>
              <a:t> </a:t>
            </a:r>
            <a:r>
              <a:rPr lang="tr-TR" dirty="0" err="1"/>
              <a:t>threads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D. </a:t>
            </a:r>
            <a:r>
              <a:rPr lang="tr-TR" dirty="0" err="1"/>
              <a:t>Unlocking</a:t>
            </a:r>
            <a:r>
              <a:rPr lang="tr-TR" dirty="0"/>
              <a:t> a </a:t>
            </a:r>
            <a:r>
              <a:rPr lang="tr-TR" dirty="0" err="1"/>
              <a:t>local</a:t>
            </a:r>
            <a:r>
              <a:rPr lang="tr-TR" dirty="0"/>
              <a:t> </a:t>
            </a:r>
            <a:r>
              <a:rPr lang="tr-TR" dirty="0" err="1"/>
              <a:t>mutex</a:t>
            </a:r>
            <a:r>
              <a:rPr lang="tr-TR" dirty="0"/>
              <a:t> </a:t>
            </a:r>
            <a:r>
              <a:rPr lang="tr-TR" dirty="0" err="1"/>
              <a:t>causes</a:t>
            </a:r>
            <a:r>
              <a:rPr lang="tr-TR" dirty="0"/>
              <a:t> </a:t>
            </a:r>
            <a:r>
              <a:rPr lang="tr-TR" dirty="0" err="1"/>
              <a:t>deadlock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EF57477C-441E-E930-A80D-3320B363A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23052379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1E31A1-EA08-B8FB-CBA2-215FA5B1C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50672D-65B8-551B-0BD1-7115F6345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106E63E-B240-79CA-33C4-49B68544A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4-Which of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following</a:t>
            </a:r>
            <a:r>
              <a:rPr lang="tr-TR" b="1" dirty="0"/>
              <a:t> can </a:t>
            </a:r>
            <a:r>
              <a:rPr lang="tr-TR" b="1" dirty="0" err="1"/>
              <a:t>reduce</a:t>
            </a:r>
            <a:r>
              <a:rPr lang="tr-TR" b="1" dirty="0"/>
              <a:t> </a:t>
            </a:r>
            <a:r>
              <a:rPr lang="tr-TR" b="1" dirty="0" err="1"/>
              <a:t>mutex</a:t>
            </a:r>
            <a:r>
              <a:rPr lang="tr-TR" b="1" dirty="0"/>
              <a:t> </a:t>
            </a:r>
            <a:r>
              <a:rPr lang="tr-TR" b="1" dirty="0" err="1"/>
              <a:t>performance</a:t>
            </a:r>
            <a:r>
              <a:rPr lang="tr-TR" b="1" dirty="0"/>
              <a:t> in </a:t>
            </a:r>
            <a:r>
              <a:rPr lang="tr-TR" b="1" dirty="0" err="1"/>
              <a:t>multithreaded</a:t>
            </a:r>
            <a:r>
              <a:rPr lang="tr-TR" b="1" dirty="0"/>
              <a:t> </a:t>
            </a:r>
            <a:r>
              <a:rPr lang="tr-TR" b="1" dirty="0" err="1"/>
              <a:t>programs</a:t>
            </a:r>
            <a:r>
              <a:rPr lang="tr-TR" b="1" dirty="0"/>
              <a:t>?</a:t>
            </a:r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Contention</a:t>
            </a:r>
            <a:r>
              <a:rPr lang="tr-TR" dirty="0"/>
              <a:t> on a </a:t>
            </a:r>
            <a:r>
              <a:rPr lang="tr-TR" dirty="0" err="1"/>
              <a:t>single</a:t>
            </a:r>
            <a:r>
              <a:rPr lang="tr-TR" dirty="0"/>
              <a:t> </a:t>
            </a:r>
            <a:r>
              <a:rPr lang="tr-TR" dirty="0" err="1"/>
              <a:t>mutex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many</a:t>
            </a:r>
            <a:r>
              <a:rPr lang="tr-TR" dirty="0"/>
              <a:t> </a:t>
            </a:r>
            <a:r>
              <a:rPr lang="tr-TR" dirty="0" err="1"/>
              <a:t>threads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B. Using </a:t>
            </a:r>
            <a:r>
              <a:rPr lang="tr-TR" dirty="0" err="1"/>
              <a:t>recursive</a:t>
            </a:r>
            <a:r>
              <a:rPr lang="tr-TR" dirty="0"/>
              <a:t> </a:t>
            </a:r>
            <a:r>
              <a:rPr lang="tr-TR" dirty="0" err="1"/>
              <a:t>mutex</a:t>
            </a:r>
            <a:r>
              <a:rPr lang="tr-TR" dirty="0"/>
              <a:t> </a:t>
            </a:r>
            <a:r>
              <a:rPr lang="tr-TR" dirty="0" err="1"/>
              <a:t>unnecessarily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C. </a:t>
            </a:r>
            <a:r>
              <a:rPr lang="tr-TR" dirty="0" err="1"/>
              <a:t>Locking</a:t>
            </a:r>
            <a:r>
              <a:rPr lang="tr-TR" dirty="0"/>
              <a:t> </a:t>
            </a:r>
            <a:r>
              <a:rPr lang="tr-TR" dirty="0" err="1"/>
              <a:t>large</a:t>
            </a:r>
            <a:r>
              <a:rPr lang="tr-TR" dirty="0"/>
              <a:t> </a:t>
            </a:r>
            <a:r>
              <a:rPr lang="tr-TR" dirty="0" err="1"/>
              <a:t>critical</a:t>
            </a:r>
            <a:r>
              <a:rPr lang="tr-TR" dirty="0"/>
              <a:t> </a:t>
            </a:r>
            <a:r>
              <a:rPr lang="tr-TR" dirty="0" err="1"/>
              <a:t>sections</a:t>
            </a:r>
            <a:r>
              <a:rPr lang="tr-TR" dirty="0"/>
              <a:t/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D. </a:t>
            </a:r>
            <a:r>
              <a:rPr lang="tr-TR" dirty="0" err="1"/>
              <a:t>All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above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3A402BD7-F57F-3470-7415-DF3834933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54988396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28EF38-BB1F-CF9A-BE63-AEC72D804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B653645-39A3-70FD-D55B-33FF7EC9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B77D417-20F1-942E-4731-7A39B4534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5-What is </a:t>
            </a:r>
            <a:r>
              <a:rPr lang="tr-TR" b="1" dirty="0" err="1"/>
              <a:t>the</a:t>
            </a:r>
            <a:r>
              <a:rPr lang="tr-TR" b="1" dirty="0"/>
              <a:t> main </a:t>
            </a:r>
            <a:r>
              <a:rPr lang="tr-TR" b="1" dirty="0" err="1"/>
              <a:t>reason</a:t>
            </a:r>
            <a:r>
              <a:rPr lang="tr-TR" b="1" dirty="0"/>
              <a:t> </a:t>
            </a:r>
            <a:r>
              <a:rPr lang="tr-TR" b="1" dirty="0" err="1"/>
              <a:t>pthread_cond_wait</a:t>
            </a:r>
            <a:r>
              <a:rPr lang="tr-TR" b="1" dirty="0"/>
              <a:t> </a:t>
            </a:r>
            <a:r>
              <a:rPr lang="tr-TR" b="1" dirty="0" err="1"/>
              <a:t>requires</a:t>
            </a:r>
            <a:r>
              <a:rPr lang="tr-TR" b="1" dirty="0"/>
              <a:t>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mutex</a:t>
            </a:r>
            <a:r>
              <a:rPr lang="tr-TR" b="1" dirty="0"/>
              <a:t> </a:t>
            </a:r>
            <a:r>
              <a:rPr lang="tr-TR" b="1" dirty="0" err="1"/>
              <a:t>to</a:t>
            </a:r>
            <a:r>
              <a:rPr lang="tr-TR" b="1" dirty="0"/>
              <a:t> be </a:t>
            </a:r>
            <a:r>
              <a:rPr lang="tr-TR" b="1" dirty="0" err="1"/>
              <a:t>locked</a:t>
            </a:r>
            <a:r>
              <a:rPr lang="tr-TR" b="1" dirty="0"/>
              <a:t> </a:t>
            </a:r>
            <a:r>
              <a:rPr lang="tr-TR" b="1" dirty="0" err="1"/>
              <a:t>before</a:t>
            </a:r>
            <a:r>
              <a:rPr lang="tr-TR" b="1" dirty="0"/>
              <a:t> </a:t>
            </a:r>
            <a:r>
              <a:rPr lang="tr-TR" b="1" dirty="0" err="1"/>
              <a:t>calling</a:t>
            </a:r>
            <a:r>
              <a:rPr lang="tr-TR" b="1" dirty="0"/>
              <a:t> it?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Prevent</a:t>
            </a:r>
            <a:r>
              <a:rPr lang="tr-TR" dirty="0"/>
              <a:t> </a:t>
            </a:r>
            <a:r>
              <a:rPr lang="tr-TR" dirty="0" err="1"/>
              <a:t>deadlock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B. </a:t>
            </a:r>
            <a:r>
              <a:rPr lang="tr-TR" dirty="0" err="1"/>
              <a:t>Allow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OS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schedule</a:t>
            </a:r>
            <a:r>
              <a:rPr lang="tr-TR" dirty="0"/>
              <a:t> </a:t>
            </a:r>
            <a:r>
              <a:rPr lang="tr-TR" dirty="0" err="1"/>
              <a:t>properly</a:t>
            </a:r>
            <a:r>
              <a:rPr lang="tr-TR" dirty="0"/>
              <a:t/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C. </a:t>
            </a:r>
            <a:r>
              <a:rPr lang="tr-TR" dirty="0" err="1"/>
              <a:t>Atomically</a:t>
            </a:r>
            <a:r>
              <a:rPr lang="tr-TR" dirty="0"/>
              <a:t> </a:t>
            </a:r>
            <a:r>
              <a:rPr lang="tr-TR" dirty="0" err="1"/>
              <a:t>release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lock</a:t>
            </a:r>
            <a:r>
              <a:rPr lang="tr-TR" dirty="0"/>
              <a:t> </a:t>
            </a:r>
            <a:r>
              <a:rPr lang="tr-TR" dirty="0" err="1"/>
              <a:t>while</a:t>
            </a:r>
            <a:r>
              <a:rPr lang="tr-TR" dirty="0"/>
              <a:t> </a:t>
            </a:r>
            <a:r>
              <a:rPr lang="tr-TR" dirty="0" err="1"/>
              <a:t>sleeping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</a:t>
            </a:r>
            <a:r>
              <a:rPr lang="tr-TR" dirty="0" err="1"/>
              <a:t>Make</a:t>
            </a:r>
            <a:r>
              <a:rPr lang="tr-TR" dirty="0"/>
              <a:t> sure </a:t>
            </a:r>
            <a:r>
              <a:rPr lang="tr-TR" dirty="0" err="1"/>
              <a:t>signal</a:t>
            </a:r>
            <a:r>
              <a:rPr lang="tr-TR" dirty="0"/>
              <a:t> </a:t>
            </a:r>
            <a:r>
              <a:rPr lang="tr-TR" dirty="0" err="1"/>
              <a:t>reaches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right</a:t>
            </a:r>
            <a:r>
              <a:rPr lang="tr-TR" dirty="0"/>
              <a:t> </a:t>
            </a:r>
            <a:r>
              <a:rPr lang="tr-TR" dirty="0" err="1"/>
              <a:t>thread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620C0C97-725B-6C0A-4319-8D1CED9C4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265458226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D4ADF-AFEA-D9D6-A9D0-40A0FF9F5D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78889A9-2EC8-8E9D-363C-DCDBD593B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0E7D0BF-561A-B33F-D39F-72A2EBBCE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dirty="0"/>
              <a:t>6-pthread_mutex_lock(&amp;m);</a:t>
            </a:r>
          </a:p>
          <a:p>
            <a:pPr marL="0" indent="0">
              <a:buNone/>
            </a:pPr>
            <a:r>
              <a:rPr lang="tr-TR" dirty="0" err="1"/>
              <a:t>if</a:t>
            </a:r>
            <a:r>
              <a:rPr lang="tr-TR" dirty="0"/>
              <a:t> (</a:t>
            </a:r>
            <a:r>
              <a:rPr lang="tr-TR" dirty="0" err="1"/>
              <a:t>ready</a:t>
            </a:r>
            <a:r>
              <a:rPr lang="tr-TR" dirty="0"/>
              <a:t> == 0)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pthread_cond_wait</a:t>
            </a:r>
            <a:r>
              <a:rPr lang="tr-TR" dirty="0"/>
              <a:t>(&amp;cv, &amp;m);</a:t>
            </a:r>
          </a:p>
          <a:p>
            <a:pPr marL="0" indent="0">
              <a:buNone/>
            </a:pPr>
            <a:r>
              <a:rPr lang="tr-TR" dirty="0" err="1"/>
              <a:t>pthread_mutex_unlock</a:t>
            </a:r>
            <a:r>
              <a:rPr lang="tr-TR" dirty="0"/>
              <a:t>(&amp;m);</a:t>
            </a:r>
          </a:p>
          <a:p>
            <a:pPr marL="0" indent="0">
              <a:buNone/>
            </a:pPr>
            <a:r>
              <a:rPr lang="tr-TR" dirty="0"/>
              <a:t>// </a:t>
            </a:r>
            <a:r>
              <a:rPr lang="tr-TR" dirty="0" err="1"/>
              <a:t>use</a:t>
            </a:r>
            <a:r>
              <a:rPr lang="tr-TR" dirty="0"/>
              <a:t> data</a:t>
            </a:r>
          </a:p>
          <a:p>
            <a:pPr marL="0" indent="0">
              <a:buNone/>
            </a:pPr>
            <a:r>
              <a:rPr lang="tr-TR" b="1" dirty="0" err="1"/>
              <a:t>What</a:t>
            </a:r>
            <a:r>
              <a:rPr lang="tr-TR" b="1" dirty="0"/>
              <a:t> is </a:t>
            </a:r>
            <a:r>
              <a:rPr lang="tr-TR" b="1" dirty="0" err="1"/>
              <a:t>wrong</a:t>
            </a:r>
            <a:r>
              <a:rPr lang="tr-TR" b="1" dirty="0"/>
              <a:t> </a:t>
            </a:r>
            <a:r>
              <a:rPr lang="tr-TR" b="1" dirty="0" err="1"/>
              <a:t>with</a:t>
            </a:r>
            <a:r>
              <a:rPr lang="tr-TR" b="1" dirty="0"/>
              <a:t> </a:t>
            </a:r>
            <a:r>
              <a:rPr lang="tr-TR" b="1" dirty="0" err="1"/>
              <a:t>this</a:t>
            </a:r>
            <a:r>
              <a:rPr lang="tr-TR" b="1" dirty="0"/>
              <a:t> </a:t>
            </a:r>
            <a:r>
              <a:rPr lang="tr-TR" b="1" dirty="0" err="1"/>
              <a:t>code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A. </a:t>
            </a:r>
            <a:r>
              <a:rPr lang="tr-TR" dirty="0" err="1"/>
              <a:t>Should</a:t>
            </a:r>
            <a:r>
              <a:rPr lang="tr-TR" dirty="0"/>
              <a:t> </a:t>
            </a:r>
            <a:r>
              <a:rPr lang="tr-TR" dirty="0" err="1"/>
              <a:t>use</a:t>
            </a:r>
            <a:r>
              <a:rPr lang="tr-TR" dirty="0"/>
              <a:t> a </a:t>
            </a:r>
            <a:r>
              <a:rPr lang="tr-TR" dirty="0" err="1"/>
              <a:t>loop</a:t>
            </a:r>
            <a:r>
              <a:rPr lang="tr-TR" dirty="0"/>
              <a:t> </a:t>
            </a:r>
            <a:r>
              <a:rPr lang="tr-TR" dirty="0" err="1"/>
              <a:t>instead</a:t>
            </a:r>
            <a:r>
              <a:rPr lang="tr-TR" dirty="0"/>
              <a:t> of </a:t>
            </a:r>
            <a:r>
              <a:rPr lang="tr-TR" dirty="0" err="1"/>
              <a:t>if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B. </a:t>
            </a:r>
            <a:r>
              <a:rPr lang="tr-TR" dirty="0" err="1"/>
              <a:t>Should</a:t>
            </a:r>
            <a:r>
              <a:rPr lang="tr-TR" dirty="0"/>
              <a:t> </a:t>
            </a:r>
            <a:r>
              <a:rPr lang="tr-TR" dirty="0" err="1"/>
              <a:t>signal</a:t>
            </a:r>
            <a:r>
              <a:rPr lang="tr-TR" dirty="0"/>
              <a:t> </a:t>
            </a:r>
            <a:r>
              <a:rPr lang="tr-TR" dirty="0" err="1"/>
              <a:t>before</a:t>
            </a:r>
            <a:r>
              <a:rPr lang="tr-TR" dirty="0"/>
              <a:t> </a:t>
            </a:r>
            <a:r>
              <a:rPr lang="tr-TR" dirty="0" err="1"/>
              <a:t>waiting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C. </a:t>
            </a:r>
            <a:r>
              <a:rPr lang="tr-TR" dirty="0" err="1"/>
              <a:t>ready</a:t>
            </a:r>
            <a:r>
              <a:rPr lang="tr-TR" dirty="0"/>
              <a:t> </a:t>
            </a:r>
            <a:r>
              <a:rPr lang="tr-TR" dirty="0" err="1"/>
              <a:t>cannot</a:t>
            </a:r>
            <a:r>
              <a:rPr lang="tr-TR" dirty="0"/>
              <a:t> be </a:t>
            </a:r>
            <a:r>
              <a:rPr lang="tr-TR" dirty="0" err="1"/>
              <a:t>checked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a </a:t>
            </a:r>
            <a:r>
              <a:rPr lang="tr-TR" dirty="0" err="1"/>
              <a:t>mutex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D. </a:t>
            </a:r>
            <a:r>
              <a:rPr lang="tr-TR" dirty="0" err="1"/>
              <a:t>Wait</a:t>
            </a:r>
            <a:r>
              <a:rPr lang="tr-TR" dirty="0"/>
              <a:t> </a:t>
            </a:r>
            <a:r>
              <a:rPr lang="tr-TR" dirty="0" err="1"/>
              <a:t>must</a:t>
            </a:r>
            <a:r>
              <a:rPr lang="tr-TR" dirty="0"/>
              <a:t> be </a:t>
            </a:r>
            <a:r>
              <a:rPr lang="tr-TR" dirty="0" err="1"/>
              <a:t>after</a:t>
            </a:r>
            <a:r>
              <a:rPr lang="tr-TR" dirty="0"/>
              <a:t> </a:t>
            </a:r>
            <a:r>
              <a:rPr lang="tr-TR" dirty="0" err="1"/>
              <a:t>unlock</a:t>
            </a:r>
            <a:endParaRPr lang="tr-TR" dirty="0"/>
          </a:p>
          <a:p>
            <a:endParaRPr lang="tr-TR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6FB43CA4-69D9-B507-9B0B-378475765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194398957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>
            <a:extLst>
              <a:ext uri="{FF2B5EF4-FFF2-40B4-BE49-F238E27FC236}">
                <a16:creationId xmlns:a16="http://schemas.microsoft.com/office/drawing/2014/main" id="{5BA9D84C-C061-92C9-B523-BC94B4EEB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İçerik Yer Tutucusu 6">
            <a:extLst>
              <a:ext uri="{FF2B5EF4-FFF2-40B4-BE49-F238E27FC236}">
                <a16:creationId xmlns:a16="http://schemas.microsoft.com/office/drawing/2014/main" id="{EDCF7492-53A8-E01A-5DDD-5621DC25DB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1-Which of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following</a:t>
            </a:r>
            <a:r>
              <a:rPr lang="tr-TR" b="1" dirty="0"/>
              <a:t> </a:t>
            </a:r>
            <a:r>
              <a:rPr lang="tr-TR" b="1" dirty="0" err="1"/>
              <a:t>best</a:t>
            </a:r>
            <a:r>
              <a:rPr lang="tr-TR" b="1" dirty="0"/>
              <a:t> </a:t>
            </a:r>
            <a:r>
              <a:rPr lang="tr-TR" b="1" dirty="0" err="1"/>
              <a:t>describes</a:t>
            </a:r>
            <a:r>
              <a:rPr lang="tr-TR" b="1" dirty="0"/>
              <a:t> a </a:t>
            </a:r>
            <a:r>
              <a:rPr lang="tr-TR" b="1" dirty="0" err="1"/>
              <a:t>semaphore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A </a:t>
            </a:r>
            <a:r>
              <a:rPr lang="tr-TR" dirty="0" err="1"/>
              <a:t>lock</a:t>
            </a:r>
            <a:r>
              <a:rPr lang="tr-TR" dirty="0"/>
              <a:t> </a:t>
            </a:r>
            <a:r>
              <a:rPr lang="tr-TR" dirty="0" err="1"/>
              <a:t>that</a:t>
            </a:r>
            <a:r>
              <a:rPr lang="tr-TR" dirty="0"/>
              <a:t> can </a:t>
            </a:r>
            <a:r>
              <a:rPr lang="tr-TR" dirty="0" err="1"/>
              <a:t>only</a:t>
            </a:r>
            <a:r>
              <a:rPr lang="tr-TR" dirty="0"/>
              <a:t> be </a:t>
            </a:r>
            <a:r>
              <a:rPr lang="tr-TR" dirty="0" err="1"/>
              <a:t>acquired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one</a:t>
            </a:r>
            <a:r>
              <a:rPr lang="tr-TR" dirty="0"/>
              <a:t> </a:t>
            </a:r>
            <a:r>
              <a:rPr lang="tr-TR" dirty="0" err="1"/>
              <a:t>thread</a:t>
            </a:r>
            <a:r>
              <a:rPr lang="tr-TR" dirty="0"/>
              <a:t/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B. </a:t>
            </a:r>
            <a:r>
              <a:rPr lang="tr-TR" dirty="0"/>
              <a:t>A </a:t>
            </a:r>
            <a:r>
              <a:rPr lang="tr-TR" dirty="0" err="1"/>
              <a:t>counter</a:t>
            </a:r>
            <a:r>
              <a:rPr lang="tr-TR" dirty="0"/>
              <a:t> </a:t>
            </a:r>
            <a:r>
              <a:rPr lang="tr-TR" dirty="0" err="1"/>
              <a:t>used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signaling</a:t>
            </a:r>
            <a:r>
              <a:rPr lang="tr-TR" dirty="0"/>
              <a:t> </a:t>
            </a:r>
            <a:r>
              <a:rPr lang="tr-TR" dirty="0" err="1"/>
              <a:t>between</a:t>
            </a:r>
            <a:r>
              <a:rPr lang="tr-TR" dirty="0"/>
              <a:t> </a:t>
            </a:r>
            <a:r>
              <a:rPr lang="tr-TR" dirty="0" err="1"/>
              <a:t>threads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processes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C. A hardware </a:t>
            </a:r>
            <a:r>
              <a:rPr lang="tr-TR" dirty="0" err="1"/>
              <a:t>register</a:t>
            </a:r>
            <a:r>
              <a:rPr lang="tr-TR" dirty="0"/>
              <a:t> </a:t>
            </a:r>
            <a:r>
              <a:rPr lang="tr-TR" dirty="0" err="1"/>
              <a:t>used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memory</a:t>
            </a:r>
            <a:r>
              <a:rPr lang="tr-TR" dirty="0"/>
              <a:t> </a:t>
            </a:r>
            <a:r>
              <a:rPr lang="tr-TR" dirty="0" err="1"/>
              <a:t>protection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A </a:t>
            </a:r>
            <a:r>
              <a:rPr lang="tr-TR" dirty="0" err="1"/>
              <a:t>mechanism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duplicating</a:t>
            </a:r>
            <a:r>
              <a:rPr lang="tr-TR" dirty="0"/>
              <a:t> </a:t>
            </a:r>
            <a:r>
              <a:rPr lang="tr-TR" dirty="0" err="1"/>
              <a:t>processes</a:t>
            </a:r>
            <a:endParaRPr lang="tr-TR" dirty="0"/>
          </a:p>
          <a:p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F3EA9C4-B142-F8C4-24DE-C78871A98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338293759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EACF5F-335A-ACE2-A5AF-3F56AB92B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>
            <a:extLst>
              <a:ext uri="{FF2B5EF4-FFF2-40B4-BE49-F238E27FC236}">
                <a16:creationId xmlns:a16="http://schemas.microsoft.com/office/drawing/2014/main" id="{3EF2CC03-EB6E-FD1E-8BB0-A73DC8695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İçerik Yer Tutucusu 6">
            <a:extLst>
              <a:ext uri="{FF2B5EF4-FFF2-40B4-BE49-F238E27FC236}">
                <a16:creationId xmlns:a16="http://schemas.microsoft.com/office/drawing/2014/main" id="{F69138B0-9AD2-89CA-8851-8A7B94F5D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tr-TR" dirty="0"/>
              <a:t>2- </a:t>
            </a:r>
            <a:r>
              <a:rPr lang="tr-TR" dirty="0" err="1"/>
              <a:t>Semaphore</a:t>
            </a:r>
            <a:r>
              <a:rPr lang="tr-TR" dirty="0"/>
              <a:t> S = 0;</a:t>
            </a:r>
          </a:p>
          <a:p>
            <a:pPr marL="0" indent="0">
              <a:buNone/>
            </a:pPr>
            <a:r>
              <a:rPr lang="tr-TR" dirty="0" err="1"/>
              <a:t>Thread</a:t>
            </a:r>
            <a:r>
              <a:rPr lang="tr-TR" dirty="0"/>
              <a:t> A: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produce_item</a:t>
            </a:r>
            <a:r>
              <a:rPr lang="tr-TR" dirty="0"/>
              <a:t>()</a:t>
            </a:r>
          </a:p>
          <a:p>
            <a:pPr marL="0" indent="0">
              <a:buNone/>
            </a:pPr>
            <a:r>
              <a:rPr lang="tr-TR" dirty="0"/>
              <a:t>    V(S)</a:t>
            </a:r>
          </a:p>
          <a:p>
            <a:pPr marL="0" indent="0">
              <a:buNone/>
            </a:pPr>
            <a:r>
              <a:rPr lang="tr-TR" dirty="0" err="1"/>
              <a:t>Thread</a:t>
            </a:r>
            <a:r>
              <a:rPr lang="tr-TR" dirty="0"/>
              <a:t> B:</a:t>
            </a:r>
          </a:p>
          <a:p>
            <a:pPr marL="0" indent="0">
              <a:buNone/>
            </a:pPr>
            <a:r>
              <a:rPr lang="tr-TR" dirty="0"/>
              <a:t>    P(S)</a:t>
            </a:r>
          </a:p>
          <a:p>
            <a:pPr marL="0" indent="0">
              <a:buNone/>
            </a:pPr>
            <a:r>
              <a:rPr lang="tr-TR" dirty="0"/>
              <a:t>    </a:t>
            </a:r>
            <a:r>
              <a:rPr lang="tr-TR" dirty="0" err="1"/>
              <a:t>consume_item</a:t>
            </a:r>
            <a:r>
              <a:rPr lang="tr-TR" dirty="0"/>
              <a:t>()</a:t>
            </a:r>
          </a:p>
          <a:p>
            <a:pPr marL="0" indent="0">
              <a:buNone/>
            </a:pPr>
            <a:r>
              <a:rPr lang="tr-TR" b="1" dirty="0" err="1"/>
              <a:t>What</a:t>
            </a:r>
            <a:r>
              <a:rPr lang="tr-TR" b="1" dirty="0"/>
              <a:t> </a:t>
            </a:r>
            <a:r>
              <a:rPr lang="tr-TR" b="1" dirty="0" err="1"/>
              <a:t>does</a:t>
            </a:r>
            <a:r>
              <a:rPr lang="tr-TR" b="1" dirty="0"/>
              <a:t> </a:t>
            </a:r>
            <a:r>
              <a:rPr lang="tr-TR" b="1" dirty="0" err="1"/>
              <a:t>this</a:t>
            </a:r>
            <a:r>
              <a:rPr lang="tr-TR" b="1" dirty="0"/>
              <a:t> </a:t>
            </a:r>
            <a:r>
              <a:rPr lang="tr-TR" b="1" dirty="0" err="1"/>
              <a:t>achieve</a:t>
            </a:r>
            <a:r>
              <a:rPr lang="tr-TR" b="1" dirty="0"/>
              <a:t>?</a:t>
            </a:r>
          </a:p>
          <a:p>
            <a:pPr marL="0" indent="0">
              <a:buNone/>
            </a:pPr>
            <a:r>
              <a:rPr lang="tr-TR" dirty="0"/>
              <a:t>(P-&gt; </a:t>
            </a:r>
            <a:r>
              <a:rPr lang="tr-TR" dirty="0" err="1"/>
              <a:t>Probeer</a:t>
            </a:r>
            <a:r>
              <a:rPr lang="tr-TR" dirty="0"/>
              <a:t> (</a:t>
            </a:r>
            <a:r>
              <a:rPr lang="tr-TR" dirty="0" err="1"/>
              <a:t>try</a:t>
            </a:r>
            <a:r>
              <a:rPr lang="tr-TR" dirty="0"/>
              <a:t>) </a:t>
            </a:r>
            <a:r>
              <a:rPr lang="tr-TR" dirty="0" err="1"/>
              <a:t>and</a:t>
            </a:r>
            <a:r>
              <a:rPr lang="tr-TR" dirty="0"/>
              <a:t> V-&gt;</a:t>
            </a:r>
            <a:r>
              <a:rPr lang="tr-TR" dirty="0" err="1"/>
              <a:t>Verhoog</a:t>
            </a:r>
            <a:r>
              <a:rPr lang="tr-TR" dirty="0"/>
              <a:t> (</a:t>
            </a:r>
            <a:r>
              <a:rPr lang="tr-TR" dirty="0" err="1"/>
              <a:t>increment</a:t>
            </a:r>
            <a:r>
              <a:rPr lang="tr-TR" dirty="0"/>
              <a:t>).)</a:t>
            </a:r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Mutual</a:t>
            </a:r>
            <a:r>
              <a:rPr lang="tr-TR" dirty="0"/>
              <a:t> </a:t>
            </a:r>
            <a:r>
              <a:rPr lang="tr-TR" dirty="0" err="1"/>
              <a:t>exclusion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B. </a:t>
            </a:r>
            <a:r>
              <a:rPr lang="tr-TR" dirty="0" err="1"/>
              <a:t>Prevents</a:t>
            </a:r>
            <a:r>
              <a:rPr lang="tr-TR" dirty="0"/>
              <a:t> </a:t>
            </a:r>
            <a:r>
              <a:rPr lang="tr-TR" dirty="0" err="1"/>
              <a:t>Thread</a:t>
            </a:r>
            <a:r>
              <a:rPr lang="tr-TR" dirty="0"/>
              <a:t> B </a:t>
            </a:r>
            <a:r>
              <a:rPr lang="tr-TR" dirty="0" err="1"/>
              <a:t>from</a:t>
            </a:r>
            <a:r>
              <a:rPr lang="tr-TR" dirty="0"/>
              <a:t> </a:t>
            </a:r>
            <a:r>
              <a:rPr lang="tr-TR" dirty="0" err="1"/>
              <a:t>starting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C. </a:t>
            </a:r>
            <a:r>
              <a:rPr lang="tr-TR" dirty="0" err="1"/>
              <a:t>Synchronization</a:t>
            </a:r>
            <a:r>
              <a:rPr lang="tr-TR" dirty="0"/>
              <a:t>: B </a:t>
            </a:r>
            <a:r>
              <a:rPr lang="tr-TR" dirty="0" err="1"/>
              <a:t>waits</a:t>
            </a:r>
            <a:r>
              <a:rPr lang="tr-TR" dirty="0"/>
              <a:t> </a:t>
            </a:r>
            <a:r>
              <a:rPr lang="tr-TR" dirty="0" err="1"/>
              <a:t>until</a:t>
            </a:r>
            <a:r>
              <a:rPr lang="tr-TR" dirty="0"/>
              <a:t> A </a:t>
            </a:r>
            <a:r>
              <a:rPr lang="tr-TR" dirty="0" err="1"/>
              <a:t>signals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D. </a:t>
            </a:r>
            <a:r>
              <a:rPr lang="tr-TR" dirty="0" err="1"/>
              <a:t>Deadlock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7BAB9F0-88A2-090C-DE7C-AEF53D455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3931132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endParaRPr lang="tr-TR" altLang="x-none" dirty="0"/>
          </a:p>
          <a:p>
            <a:r>
              <a:rPr lang="tr-TR" altLang="x-none" dirty="0"/>
              <a:t>Each thread has its own</a:t>
            </a:r>
          </a:p>
          <a:p>
            <a:pPr lvl="1"/>
            <a:r>
              <a:rPr lang="tr-TR" altLang="x-none" dirty="0"/>
              <a:t>Thread ID </a:t>
            </a:r>
          </a:p>
          <a:p>
            <a:pPr lvl="1"/>
            <a:r>
              <a:rPr dirty="0"/>
              <a:t>Stack, Registers, Program Counter</a:t>
            </a:r>
            <a:endParaRPr lang="tr-TR" altLang="x-none" dirty="0"/>
          </a:p>
          <a:p>
            <a:pPr lvl="1"/>
            <a:r>
              <a:rPr b="1" dirty="0"/>
              <a:t>errno</a:t>
            </a:r>
            <a:r>
              <a:rPr dirty="0"/>
              <a:t> 	(if not -  </a:t>
            </a:r>
            <a:r>
              <a:rPr b="1" dirty="0"/>
              <a:t>errno</a:t>
            </a:r>
            <a:r>
              <a:rPr dirty="0"/>
              <a:t> would be useless!)</a:t>
            </a:r>
          </a:p>
          <a:p>
            <a:endParaRPr lang="tr-TR" altLang="x-none" dirty="0"/>
          </a:p>
          <a:p>
            <a:r>
              <a:rPr dirty="0"/>
              <a:t>Threads within the same process can communicate using shared memory.</a:t>
            </a:r>
            <a:endParaRPr lang="tr-TR" altLang="x-none" dirty="0"/>
          </a:p>
          <a:p>
            <a:pPr lvl="1"/>
            <a:r>
              <a:rPr b="1" i="1" dirty="0">
                <a:latin typeface="Arial" panose="020B0604020202020204" pitchFamily="34" charset="0"/>
              </a:rPr>
              <a:t>Must be done carefully</a:t>
            </a:r>
            <a:endParaRPr b="1" dirty="0"/>
          </a:p>
          <a:p>
            <a:pPr lvl="1"/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Thread-specific Resources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B62F7-AC30-CE8E-9D57-C66331795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>
            <a:extLst>
              <a:ext uri="{FF2B5EF4-FFF2-40B4-BE49-F238E27FC236}">
                <a16:creationId xmlns:a16="http://schemas.microsoft.com/office/drawing/2014/main" id="{DD5C73E6-5499-15D8-9CBF-C298E9320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İçerik Yer Tutucusu 6">
            <a:extLst>
              <a:ext uri="{FF2B5EF4-FFF2-40B4-BE49-F238E27FC236}">
                <a16:creationId xmlns:a16="http://schemas.microsoft.com/office/drawing/2014/main" id="{4BA28694-985C-ADDB-6400-23D677C15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3- </a:t>
            </a:r>
            <a:r>
              <a:rPr lang="tr-TR" b="1" dirty="0" err="1"/>
              <a:t>Which</a:t>
            </a:r>
            <a:r>
              <a:rPr lang="tr-TR" b="1" dirty="0"/>
              <a:t> </a:t>
            </a:r>
            <a:r>
              <a:rPr lang="tr-TR" b="1" dirty="0" err="1"/>
              <a:t>scenario</a:t>
            </a:r>
            <a:r>
              <a:rPr lang="tr-TR" b="1" dirty="0"/>
              <a:t> is </a:t>
            </a:r>
            <a:r>
              <a:rPr lang="tr-TR" b="1" dirty="0" err="1"/>
              <a:t>best</a:t>
            </a:r>
            <a:r>
              <a:rPr lang="tr-TR" b="1" dirty="0"/>
              <a:t> </a:t>
            </a:r>
            <a:r>
              <a:rPr lang="tr-TR" b="1" dirty="0" err="1"/>
              <a:t>suited</a:t>
            </a:r>
            <a:r>
              <a:rPr lang="tr-TR" b="1" dirty="0"/>
              <a:t> </a:t>
            </a:r>
            <a:r>
              <a:rPr lang="tr-TR" b="1" dirty="0" err="1"/>
              <a:t>for</a:t>
            </a:r>
            <a:r>
              <a:rPr lang="tr-TR" b="1" dirty="0"/>
              <a:t> a </a:t>
            </a:r>
            <a:r>
              <a:rPr lang="tr-TR" b="1" dirty="0" err="1"/>
              <a:t>counting</a:t>
            </a:r>
            <a:r>
              <a:rPr lang="tr-TR" b="1" dirty="0"/>
              <a:t> </a:t>
            </a:r>
            <a:r>
              <a:rPr lang="tr-TR" b="1" dirty="0" err="1"/>
              <a:t>semaphore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Enforcing</a:t>
            </a:r>
            <a:r>
              <a:rPr lang="tr-TR" dirty="0"/>
              <a:t> </a:t>
            </a:r>
            <a:r>
              <a:rPr lang="tr-TR" dirty="0" err="1"/>
              <a:t>exclusive</a:t>
            </a:r>
            <a:r>
              <a:rPr lang="tr-TR" dirty="0"/>
              <a:t> </a:t>
            </a:r>
            <a:r>
              <a:rPr lang="tr-TR" dirty="0" err="1"/>
              <a:t>access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a </a:t>
            </a:r>
            <a:r>
              <a:rPr lang="tr-TR" dirty="0" err="1"/>
              <a:t>variable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B. </a:t>
            </a:r>
            <a:r>
              <a:rPr lang="tr-TR" dirty="0" err="1"/>
              <a:t>Preventing</a:t>
            </a:r>
            <a:r>
              <a:rPr lang="tr-TR" dirty="0"/>
              <a:t> </a:t>
            </a:r>
            <a:r>
              <a:rPr lang="tr-TR" dirty="0" err="1"/>
              <a:t>context</a:t>
            </a:r>
            <a:r>
              <a:rPr lang="tr-TR" dirty="0"/>
              <a:t> </a:t>
            </a:r>
            <a:r>
              <a:rPr lang="tr-TR" dirty="0" err="1"/>
              <a:t>switching</a:t>
            </a:r>
            <a:r>
              <a:rPr lang="tr-TR" dirty="0"/>
              <a:t> </a:t>
            </a:r>
            <a:br>
              <a:rPr lang="tr-TR" dirty="0"/>
            </a:br>
            <a:r>
              <a:rPr lang="tr-TR" dirty="0"/>
              <a:t>C. </a:t>
            </a:r>
            <a:r>
              <a:rPr lang="tr-TR" dirty="0" err="1"/>
              <a:t>Waking</a:t>
            </a:r>
            <a:r>
              <a:rPr lang="tr-TR" dirty="0"/>
              <a:t> </a:t>
            </a:r>
            <a:r>
              <a:rPr lang="tr-TR" dirty="0" err="1"/>
              <a:t>exactly</a:t>
            </a:r>
            <a:r>
              <a:rPr lang="tr-TR" dirty="0"/>
              <a:t> </a:t>
            </a:r>
            <a:r>
              <a:rPr lang="tr-TR" dirty="0" err="1"/>
              <a:t>one</a:t>
            </a:r>
            <a:r>
              <a:rPr lang="tr-TR" dirty="0"/>
              <a:t> </a:t>
            </a:r>
            <a:r>
              <a:rPr lang="tr-TR" dirty="0" err="1"/>
              <a:t>waiting</a:t>
            </a:r>
            <a:r>
              <a:rPr lang="tr-TR" dirty="0"/>
              <a:t> </a:t>
            </a:r>
            <a:r>
              <a:rPr lang="tr-TR" dirty="0" err="1"/>
              <a:t>thread</a:t>
            </a:r>
            <a:r>
              <a:rPr lang="tr-TR" dirty="0"/>
              <a:t/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D. </a:t>
            </a:r>
            <a:r>
              <a:rPr lang="tr-TR" dirty="0" err="1"/>
              <a:t>Representing</a:t>
            </a:r>
            <a:r>
              <a:rPr lang="tr-TR" dirty="0"/>
              <a:t> a </a:t>
            </a:r>
            <a:r>
              <a:rPr lang="tr-TR" dirty="0" err="1"/>
              <a:t>pool</a:t>
            </a:r>
            <a:r>
              <a:rPr lang="tr-TR" dirty="0"/>
              <a:t> of </a:t>
            </a:r>
            <a:r>
              <a:rPr lang="tr-TR" dirty="0" err="1"/>
              <a:t>resources</a:t>
            </a:r>
            <a:endParaRPr lang="tr-TR" dirty="0"/>
          </a:p>
          <a:p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8D29164-35BE-D333-5A53-D56CD6E02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103385042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93F36-8350-4F1A-CEBF-3DE52C228E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>
            <a:extLst>
              <a:ext uri="{FF2B5EF4-FFF2-40B4-BE49-F238E27FC236}">
                <a16:creationId xmlns:a16="http://schemas.microsoft.com/office/drawing/2014/main" id="{5290FACD-60F7-FD5A-2C38-634C74CBF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İçerik Yer Tutucusu 6">
            <a:extLst>
              <a:ext uri="{FF2B5EF4-FFF2-40B4-BE49-F238E27FC236}">
                <a16:creationId xmlns:a16="http://schemas.microsoft.com/office/drawing/2014/main" id="{7892AFFA-5376-64F9-4379-2FDF22275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4- </a:t>
            </a:r>
            <a:r>
              <a:rPr lang="tr-TR" b="1" dirty="0" err="1"/>
              <a:t>What</a:t>
            </a:r>
            <a:r>
              <a:rPr lang="tr-TR" b="1" dirty="0"/>
              <a:t> is a </a:t>
            </a:r>
            <a:r>
              <a:rPr lang="tr-TR" b="1" i="1" dirty="0" err="1"/>
              <a:t>deadlock-prone</a:t>
            </a:r>
            <a:r>
              <a:rPr lang="tr-TR" b="1" dirty="0"/>
              <a:t> </a:t>
            </a:r>
            <a:r>
              <a:rPr lang="tr-TR" b="1" dirty="0" err="1"/>
              <a:t>misuse</a:t>
            </a:r>
            <a:r>
              <a:rPr lang="tr-TR" b="1" dirty="0"/>
              <a:t> of </a:t>
            </a:r>
            <a:r>
              <a:rPr lang="tr-TR" b="1" dirty="0" err="1"/>
              <a:t>semaphores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Using P() </a:t>
            </a:r>
            <a:r>
              <a:rPr lang="tr-TR" dirty="0" err="1"/>
              <a:t>then</a:t>
            </a:r>
            <a:r>
              <a:rPr lang="tr-TR" dirty="0"/>
              <a:t> V() in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same</a:t>
            </a:r>
            <a:r>
              <a:rPr lang="tr-TR" dirty="0"/>
              <a:t> </a:t>
            </a:r>
            <a:r>
              <a:rPr lang="tr-TR" dirty="0" err="1"/>
              <a:t>order</a:t>
            </a:r>
            <a:r>
              <a:rPr lang="tr-TR" dirty="0"/>
              <a:t> </a:t>
            </a:r>
            <a:r>
              <a:rPr lang="tr-TR" dirty="0" err="1"/>
              <a:t>everywhere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B. Using V() </a:t>
            </a:r>
            <a:r>
              <a:rPr lang="tr-TR" dirty="0" err="1"/>
              <a:t>before</a:t>
            </a:r>
            <a:r>
              <a:rPr lang="tr-TR" dirty="0"/>
              <a:t> P()</a:t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C</a:t>
            </a:r>
            <a:r>
              <a:rPr lang="tr-TR" dirty="0"/>
              <a:t>. </a:t>
            </a:r>
            <a:r>
              <a:rPr lang="tr-TR" dirty="0" err="1"/>
              <a:t>Acquiring</a:t>
            </a:r>
            <a:r>
              <a:rPr lang="tr-TR" dirty="0"/>
              <a:t> two </a:t>
            </a:r>
            <a:r>
              <a:rPr lang="tr-TR" dirty="0" err="1"/>
              <a:t>semaphores</a:t>
            </a:r>
            <a:r>
              <a:rPr lang="tr-TR" dirty="0"/>
              <a:t> in </a:t>
            </a:r>
            <a:r>
              <a:rPr lang="tr-TR" dirty="0" err="1"/>
              <a:t>different</a:t>
            </a:r>
            <a:r>
              <a:rPr lang="tr-TR" dirty="0"/>
              <a:t> </a:t>
            </a:r>
            <a:r>
              <a:rPr lang="tr-TR" dirty="0" err="1"/>
              <a:t>orders</a:t>
            </a:r>
            <a:r>
              <a:rPr lang="tr-TR" dirty="0"/>
              <a:t> in </a:t>
            </a:r>
            <a:r>
              <a:rPr lang="tr-TR" dirty="0" err="1"/>
              <a:t>different</a:t>
            </a:r>
            <a:r>
              <a:rPr lang="tr-TR" dirty="0"/>
              <a:t> </a:t>
            </a:r>
            <a:r>
              <a:rPr lang="tr-TR" dirty="0" err="1"/>
              <a:t>threads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</a:t>
            </a:r>
            <a:r>
              <a:rPr lang="tr-TR" dirty="0" err="1"/>
              <a:t>Initializing</a:t>
            </a:r>
            <a:r>
              <a:rPr lang="tr-TR" dirty="0"/>
              <a:t> a </a:t>
            </a:r>
            <a:r>
              <a:rPr lang="tr-TR" dirty="0" err="1"/>
              <a:t>semaphore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1</a:t>
            </a:r>
          </a:p>
          <a:p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3C0037D-6922-00A2-CFBA-ABB72C396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394397835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A2CC9-E22D-81DA-47F4-675FE936B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>
            <a:extLst>
              <a:ext uri="{FF2B5EF4-FFF2-40B4-BE49-F238E27FC236}">
                <a16:creationId xmlns:a16="http://schemas.microsoft.com/office/drawing/2014/main" id="{32652B20-5668-33FA-FAA0-85B7E8394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İçerik Yer Tutucusu 6">
            <a:extLst>
              <a:ext uri="{FF2B5EF4-FFF2-40B4-BE49-F238E27FC236}">
                <a16:creationId xmlns:a16="http://schemas.microsoft.com/office/drawing/2014/main" id="{6C767760-C59E-F8F6-897B-5F155A5EB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5-</a:t>
            </a:r>
            <a:r>
              <a:rPr lang="tr-TR" b="1" dirty="0"/>
              <a:t> </a:t>
            </a:r>
            <a:r>
              <a:rPr lang="tr-TR" b="1" dirty="0" err="1"/>
              <a:t>What</a:t>
            </a:r>
            <a:r>
              <a:rPr lang="tr-TR" b="1" dirty="0"/>
              <a:t> </a:t>
            </a:r>
            <a:r>
              <a:rPr lang="tr-TR" b="1" dirty="0" err="1"/>
              <a:t>behavior</a:t>
            </a:r>
            <a:r>
              <a:rPr lang="tr-TR" b="1" dirty="0"/>
              <a:t> is </a:t>
            </a:r>
            <a:r>
              <a:rPr lang="tr-TR" b="1" dirty="0" err="1"/>
              <a:t>associated</a:t>
            </a:r>
            <a:r>
              <a:rPr lang="tr-TR" b="1" dirty="0"/>
              <a:t> </a:t>
            </a:r>
            <a:r>
              <a:rPr lang="tr-TR" b="1" dirty="0" err="1"/>
              <a:t>with</a:t>
            </a:r>
            <a:r>
              <a:rPr lang="tr-TR" b="1" dirty="0"/>
              <a:t> a </a:t>
            </a:r>
            <a:r>
              <a:rPr lang="tr-TR" b="1" dirty="0" err="1"/>
              <a:t>semaphore</a:t>
            </a:r>
            <a:r>
              <a:rPr lang="tr-TR" b="1" dirty="0"/>
              <a:t> </a:t>
            </a:r>
            <a:r>
              <a:rPr lang="tr-TR" b="1" dirty="0" err="1"/>
              <a:t>initialized</a:t>
            </a:r>
            <a:r>
              <a:rPr lang="tr-TR" b="1" dirty="0"/>
              <a:t> </a:t>
            </a:r>
            <a:r>
              <a:rPr lang="tr-TR" b="1" dirty="0" err="1"/>
              <a:t>to</a:t>
            </a:r>
            <a:r>
              <a:rPr lang="tr-TR" b="1" dirty="0"/>
              <a:t> 0?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A. </a:t>
            </a:r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allows</a:t>
            </a:r>
            <a:r>
              <a:rPr lang="tr-TR" dirty="0"/>
              <a:t> </a:t>
            </a:r>
            <a:r>
              <a:rPr lang="tr-TR" dirty="0" err="1"/>
              <a:t>one</a:t>
            </a:r>
            <a:r>
              <a:rPr lang="tr-TR" dirty="0"/>
              <a:t> </a:t>
            </a:r>
            <a:r>
              <a:rPr lang="tr-TR" dirty="0" err="1"/>
              <a:t>thread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enter</a:t>
            </a:r>
            <a:r>
              <a:rPr lang="tr-TR" dirty="0"/>
              <a:t> </a:t>
            </a:r>
            <a:r>
              <a:rPr lang="tr-TR" dirty="0" err="1"/>
              <a:t>immediately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B. </a:t>
            </a:r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acts</a:t>
            </a:r>
            <a:r>
              <a:rPr lang="tr-TR" dirty="0"/>
              <a:t> as a </a:t>
            </a:r>
            <a:r>
              <a:rPr lang="tr-TR" dirty="0" err="1"/>
              <a:t>lock</a:t>
            </a:r>
            <a:r>
              <a:rPr lang="tr-TR" dirty="0"/>
              <a:t/>
            </a:r>
            <a:br>
              <a:rPr lang="tr-TR" dirty="0"/>
            </a:br>
            <a:r>
              <a:rPr lang="tr-TR" dirty="0">
                <a:solidFill>
                  <a:srgbClr val="FF0000"/>
                </a:solidFill>
              </a:rPr>
              <a:t>C. </a:t>
            </a:r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forces</a:t>
            </a:r>
            <a:r>
              <a:rPr lang="tr-TR" dirty="0"/>
              <a:t> </a:t>
            </a:r>
            <a:r>
              <a:rPr lang="tr-TR" dirty="0" err="1"/>
              <a:t>threads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wait</a:t>
            </a:r>
            <a:r>
              <a:rPr lang="tr-TR" dirty="0"/>
              <a:t> </a:t>
            </a:r>
            <a:r>
              <a:rPr lang="tr-TR" dirty="0" err="1"/>
              <a:t>until</a:t>
            </a:r>
            <a:r>
              <a:rPr lang="tr-TR" dirty="0"/>
              <a:t> a </a:t>
            </a:r>
            <a:r>
              <a:rPr lang="tr-TR" dirty="0" err="1"/>
              <a:t>signal</a:t>
            </a:r>
            <a:r>
              <a:rPr lang="tr-TR" dirty="0"/>
              <a:t> is sent</a:t>
            </a:r>
            <a:br>
              <a:rPr lang="tr-TR" dirty="0"/>
            </a:br>
            <a:r>
              <a:rPr lang="tr-TR" dirty="0"/>
              <a:t>D. </a:t>
            </a:r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represents</a:t>
            </a:r>
            <a:r>
              <a:rPr lang="tr-TR" dirty="0"/>
              <a:t> an </a:t>
            </a:r>
            <a:r>
              <a:rPr lang="tr-TR" dirty="0" err="1"/>
              <a:t>unlocked</a:t>
            </a:r>
            <a:r>
              <a:rPr lang="tr-TR" dirty="0"/>
              <a:t> </a:t>
            </a:r>
            <a:r>
              <a:rPr lang="tr-TR" dirty="0" err="1"/>
              <a:t>mutex</a:t>
            </a:r>
            <a:endParaRPr lang="tr-TR" dirty="0"/>
          </a:p>
          <a:p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4B2D584-7D4F-EB58-D841-6B44D7B10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314797278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BF828-246F-7942-4630-270FE7636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>
            <a:extLst>
              <a:ext uri="{FF2B5EF4-FFF2-40B4-BE49-F238E27FC236}">
                <a16:creationId xmlns:a16="http://schemas.microsoft.com/office/drawing/2014/main" id="{A631A028-F23C-A4E7-2524-20C243F9C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İçerik Yer Tutucusu 6">
            <a:extLst>
              <a:ext uri="{FF2B5EF4-FFF2-40B4-BE49-F238E27FC236}">
                <a16:creationId xmlns:a16="http://schemas.microsoft.com/office/drawing/2014/main" id="{F3F95BE2-BF29-2549-F0B2-A2C3E1A68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6-</a:t>
            </a:r>
            <a:r>
              <a:rPr lang="tr-TR" b="1" dirty="0"/>
              <a:t> </a:t>
            </a:r>
            <a:r>
              <a:rPr lang="tr-TR" b="1" dirty="0" err="1"/>
              <a:t>If</a:t>
            </a:r>
            <a:r>
              <a:rPr lang="tr-TR" b="1" dirty="0"/>
              <a:t> a </a:t>
            </a:r>
            <a:r>
              <a:rPr lang="tr-TR" b="1" dirty="0" err="1"/>
              <a:t>process</a:t>
            </a:r>
            <a:r>
              <a:rPr lang="tr-TR" b="1" dirty="0"/>
              <a:t> </a:t>
            </a:r>
            <a:r>
              <a:rPr lang="tr-TR" b="1" dirty="0" err="1"/>
              <a:t>calls</a:t>
            </a:r>
            <a:r>
              <a:rPr lang="tr-TR" b="1" dirty="0"/>
              <a:t> </a:t>
            </a:r>
            <a:r>
              <a:rPr lang="tr-TR" b="1" dirty="0" err="1"/>
              <a:t>fork</a:t>
            </a:r>
            <a:r>
              <a:rPr lang="tr-TR" b="1" dirty="0"/>
              <a:t>() </a:t>
            </a:r>
            <a:r>
              <a:rPr lang="tr-TR" b="1" dirty="0" err="1"/>
              <a:t>before</a:t>
            </a:r>
            <a:r>
              <a:rPr lang="tr-TR" b="1" dirty="0"/>
              <a:t> </a:t>
            </a:r>
            <a:r>
              <a:rPr lang="tr-TR" b="1" dirty="0" err="1"/>
              <a:t>calling</a:t>
            </a:r>
            <a:r>
              <a:rPr lang="tr-TR" b="1" dirty="0"/>
              <a:t> P(S), </a:t>
            </a:r>
            <a:r>
              <a:rPr lang="tr-TR" b="1" dirty="0" err="1"/>
              <a:t>which</a:t>
            </a:r>
            <a:r>
              <a:rPr lang="tr-TR" b="1" dirty="0"/>
              <a:t> of </a:t>
            </a:r>
            <a:r>
              <a:rPr lang="tr-TR" b="1" dirty="0" err="1"/>
              <a:t>the</a:t>
            </a:r>
            <a:r>
              <a:rPr lang="tr-TR" b="1" dirty="0"/>
              <a:t> </a:t>
            </a:r>
            <a:r>
              <a:rPr lang="tr-TR" b="1" dirty="0" err="1"/>
              <a:t>following</a:t>
            </a:r>
            <a:r>
              <a:rPr lang="tr-TR" b="1" dirty="0"/>
              <a:t> is </a:t>
            </a:r>
            <a:r>
              <a:rPr lang="tr-TR" b="1" dirty="0" err="1"/>
              <a:t>true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A. </a:t>
            </a:r>
            <a:r>
              <a:rPr lang="tr-TR" dirty="0" err="1"/>
              <a:t>Both</a:t>
            </a:r>
            <a:r>
              <a:rPr lang="tr-TR" dirty="0"/>
              <a:t> </a:t>
            </a:r>
            <a:r>
              <a:rPr lang="tr-TR" dirty="0" err="1"/>
              <a:t>parent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child</a:t>
            </a:r>
            <a:r>
              <a:rPr lang="tr-TR" dirty="0"/>
              <a:t> </a:t>
            </a:r>
            <a:r>
              <a:rPr lang="tr-TR" dirty="0" err="1"/>
              <a:t>may</a:t>
            </a:r>
            <a:r>
              <a:rPr lang="tr-TR" dirty="0"/>
              <a:t> </a:t>
            </a:r>
            <a:r>
              <a:rPr lang="tr-TR" dirty="0" err="1"/>
              <a:t>independently</a:t>
            </a:r>
            <a:r>
              <a:rPr lang="tr-TR" dirty="0"/>
              <a:t> </a:t>
            </a:r>
            <a:r>
              <a:rPr lang="tr-TR" dirty="0" err="1"/>
              <a:t>decrement</a:t>
            </a:r>
            <a:r>
              <a:rPr lang="tr-TR" dirty="0"/>
              <a:t> S</a:t>
            </a:r>
            <a:br>
              <a:rPr lang="tr-TR" dirty="0"/>
            </a:br>
            <a:r>
              <a:rPr lang="tr-TR" dirty="0"/>
              <a:t>B. </a:t>
            </a:r>
            <a:r>
              <a:rPr lang="tr-TR" dirty="0" err="1"/>
              <a:t>Only</a:t>
            </a:r>
            <a:r>
              <a:rPr lang="tr-TR" dirty="0"/>
              <a:t> </a:t>
            </a:r>
            <a:r>
              <a:rPr lang="tr-TR" dirty="0" err="1"/>
              <a:t>parent</a:t>
            </a:r>
            <a:r>
              <a:rPr lang="tr-TR" dirty="0"/>
              <a:t> </a:t>
            </a:r>
            <a:r>
              <a:rPr lang="tr-TR" dirty="0" err="1"/>
              <a:t>may</a:t>
            </a:r>
            <a:r>
              <a:rPr lang="tr-TR" dirty="0"/>
              <a:t> </a:t>
            </a:r>
            <a:r>
              <a:rPr lang="tr-TR" dirty="0" err="1"/>
              <a:t>call</a:t>
            </a:r>
            <a:r>
              <a:rPr lang="tr-TR" dirty="0"/>
              <a:t> P(S); </a:t>
            </a:r>
            <a:r>
              <a:rPr lang="tr-TR" dirty="0" err="1"/>
              <a:t>child</a:t>
            </a:r>
            <a:r>
              <a:rPr lang="tr-TR" dirty="0"/>
              <a:t> is </a:t>
            </a:r>
            <a:r>
              <a:rPr lang="tr-TR" dirty="0" err="1"/>
              <a:t>blocked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C.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semaphore</a:t>
            </a:r>
            <a:r>
              <a:rPr lang="tr-TR" dirty="0"/>
              <a:t> </a:t>
            </a:r>
            <a:r>
              <a:rPr lang="tr-TR" dirty="0" err="1"/>
              <a:t>becomes</a:t>
            </a:r>
            <a:r>
              <a:rPr lang="tr-TR" dirty="0"/>
              <a:t> </a:t>
            </a:r>
            <a:r>
              <a:rPr lang="tr-TR" dirty="0" err="1"/>
              <a:t>unusable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</a:t>
            </a:r>
            <a:r>
              <a:rPr lang="tr-TR" dirty="0" err="1"/>
              <a:t>Fork</a:t>
            </a:r>
            <a:r>
              <a:rPr lang="tr-TR" dirty="0"/>
              <a:t> </a:t>
            </a:r>
            <a:r>
              <a:rPr lang="tr-TR" dirty="0" err="1"/>
              <a:t>duplicates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semaphore</a:t>
            </a:r>
            <a:r>
              <a:rPr lang="tr-TR" dirty="0"/>
              <a:t> </a:t>
            </a:r>
            <a:r>
              <a:rPr lang="tr-TR" dirty="0" err="1"/>
              <a:t>into</a:t>
            </a:r>
            <a:r>
              <a:rPr lang="tr-TR" dirty="0"/>
              <a:t> two </a:t>
            </a:r>
            <a:r>
              <a:rPr lang="tr-TR" dirty="0" err="1"/>
              <a:t>isolated</a:t>
            </a:r>
            <a:r>
              <a:rPr lang="tr-TR" dirty="0"/>
              <a:t> </a:t>
            </a:r>
            <a:r>
              <a:rPr lang="tr-TR" dirty="0" err="1"/>
              <a:t>copies</a:t>
            </a:r>
            <a:endParaRPr lang="tr-TR" dirty="0"/>
          </a:p>
          <a:p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83F52A4-C113-227D-301E-900DBC949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389247627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9A0B1-16B4-5FDE-F35E-B4FDDEC09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>
            <a:extLst>
              <a:ext uri="{FF2B5EF4-FFF2-40B4-BE49-F238E27FC236}">
                <a16:creationId xmlns:a16="http://schemas.microsoft.com/office/drawing/2014/main" id="{A6183794-D9DB-801F-6871-160FCD182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İçerik Yer Tutucusu 6">
            <a:extLst>
              <a:ext uri="{FF2B5EF4-FFF2-40B4-BE49-F238E27FC236}">
                <a16:creationId xmlns:a16="http://schemas.microsoft.com/office/drawing/2014/main" id="{4F168611-ADEC-6864-2E51-533B9F1B3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7- </a:t>
            </a:r>
            <a:r>
              <a:rPr lang="tr-TR" b="1" dirty="0" err="1"/>
              <a:t>Why</a:t>
            </a:r>
            <a:r>
              <a:rPr lang="tr-TR" b="1" dirty="0"/>
              <a:t> is </a:t>
            </a:r>
            <a:r>
              <a:rPr lang="tr-TR" b="1" dirty="0" err="1"/>
              <a:t>using</a:t>
            </a:r>
            <a:r>
              <a:rPr lang="tr-TR" b="1" dirty="0"/>
              <a:t> a </a:t>
            </a:r>
            <a:r>
              <a:rPr lang="tr-TR" b="1" dirty="0" err="1"/>
              <a:t>local</a:t>
            </a:r>
            <a:r>
              <a:rPr lang="tr-TR" b="1" dirty="0"/>
              <a:t> </a:t>
            </a:r>
            <a:r>
              <a:rPr lang="tr-TR" b="1" dirty="0" err="1"/>
              <a:t>semaphore</a:t>
            </a:r>
            <a:r>
              <a:rPr lang="tr-TR" b="1" dirty="0"/>
              <a:t> </a:t>
            </a:r>
            <a:r>
              <a:rPr lang="tr-TR" b="1" dirty="0" err="1"/>
              <a:t>for</a:t>
            </a:r>
            <a:r>
              <a:rPr lang="tr-TR" b="1" dirty="0"/>
              <a:t> </a:t>
            </a:r>
            <a:r>
              <a:rPr lang="tr-TR" b="1" dirty="0" err="1"/>
              <a:t>synchronization</a:t>
            </a:r>
            <a:r>
              <a:rPr lang="tr-TR" b="1" dirty="0"/>
              <a:t> </a:t>
            </a:r>
            <a:r>
              <a:rPr lang="tr-TR" b="1" dirty="0" err="1"/>
              <a:t>between</a:t>
            </a:r>
            <a:r>
              <a:rPr lang="tr-TR" b="1" dirty="0"/>
              <a:t> </a:t>
            </a:r>
            <a:r>
              <a:rPr lang="tr-TR" b="1" dirty="0" err="1"/>
              <a:t>parent</a:t>
            </a:r>
            <a:r>
              <a:rPr lang="tr-TR" b="1" dirty="0"/>
              <a:t> </a:t>
            </a:r>
            <a:r>
              <a:rPr lang="tr-TR" b="1" dirty="0" err="1"/>
              <a:t>and</a:t>
            </a:r>
            <a:r>
              <a:rPr lang="tr-TR" b="1" dirty="0"/>
              <a:t> </a:t>
            </a:r>
            <a:r>
              <a:rPr lang="tr-TR" b="1" dirty="0" err="1"/>
              <a:t>child</a:t>
            </a:r>
            <a:r>
              <a:rPr lang="tr-TR" b="1" dirty="0"/>
              <a:t> </a:t>
            </a:r>
            <a:r>
              <a:rPr lang="tr-TR" b="1" dirty="0" err="1"/>
              <a:t>after</a:t>
            </a:r>
            <a:r>
              <a:rPr lang="tr-TR" b="1" dirty="0"/>
              <a:t> </a:t>
            </a:r>
            <a:r>
              <a:rPr lang="tr-TR" b="1" dirty="0" err="1"/>
              <a:t>fork</a:t>
            </a:r>
            <a:r>
              <a:rPr lang="tr-TR" b="1" dirty="0"/>
              <a:t> </a:t>
            </a:r>
            <a:r>
              <a:rPr lang="tr-TR" b="1" dirty="0" err="1"/>
              <a:t>unsafe</a:t>
            </a:r>
            <a:r>
              <a:rPr lang="tr-TR" b="1" dirty="0"/>
              <a:t>?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A. </a:t>
            </a:r>
            <a:r>
              <a:rPr lang="tr-TR" dirty="0" err="1"/>
              <a:t>Parent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child</a:t>
            </a:r>
            <a:r>
              <a:rPr lang="tr-TR" dirty="0"/>
              <a:t> </a:t>
            </a:r>
            <a:r>
              <a:rPr lang="tr-TR" dirty="0" err="1"/>
              <a:t>operate</a:t>
            </a:r>
            <a:r>
              <a:rPr lang="tr-TR" dirty="0"/>
              <a:t> on </a:t>
            </a:r>
            <a:r>
              <a:rPr lang="tr-TR" b="1" dirty="0" err="1"/>
              <a:t>independent</a:t>
            </a:r>
            <a:r>
              <a:rPr lang="tr-TR" b="1" dirty="0"/>
              <a:t> </a:t>
            </a:r>
            <a:r>
              <a:rPr lang="tr-TR" b="1" dirty="0" err="1"/>
              <a:t>copies</a:t>
            </a:r>
            <a:r>
              <a:rPr lang="tr-TR" dirty="0"/>
              <a:t>, </a:t>
            </a:r>
            <a:r>
              <a:rPr lang="tr-TR" dirty="0" err="1"/>
              <a:t>so</a:t>
            </a:r>
            <a:r>
              <a:rPr lang="tr-TR" dirty="0"/>
              <a:t> P/V </a:t>
            </a:r>
            <a:r>
              <a:rPr lang="tr-TR" dirty="0" err="1"/>
              <a:t>calls</a:t>
            </a:r>
            <a:r>
              <a:rPr lang="tr-TR" dirty="0"/>
              <a:t> do not </a:t>
            </a:r>
            <a:r>
              <a:rPr lang="tr-TR" dirty="0" err="1"/>
              <a:t>synchronize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B. </a:t>
            </a:r>
            <a:r>
              <a:rPr lang="tr-TR" dirty="0" err="1"/>
              <a:t>Local</a:t>
            </a:r>
            <a:r>
              <a:rPr lang="tr-TR" dirty="0"/>
              <a:t> </a:t>
            </a:r>
            <a:r>
              <a:rPr lang="tr-TR" dirty="0" err="1"/>
              <a:t>semaphores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automatically</a:t>
            </a:r>
            <a:r>
              <a:rPr lang="tr-TR" dirty="0"/>
              <a:t> </a:t>
            </a:r>
            <a:r>
              <a:rPr lang="tr-TR" dirty="0" err="1"/>
              <a:t>shared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kernel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C.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child</a:t>
            </a:r>
            <a:r>
              <a:rPr lang="tr-TR" dirty="0"/>
              <a:t> </a:t>
            </a:r>
            <a:r>
              <a:rPr lang="tr-TR" dirty="0" err="1"/>
              <a:t>will</a:t>
            </a:r>
            <a:r>
              <a:rPr lang="tr-TR" dirty="0"/>
              <a:t> </a:t>
            </a:r>
            <a:r>
              <a:rPr lang="tr-TR" dirty="0" err="1"/>
              <a:t>always</a:t>
            </a:r>
            <a:r>
              <a:rPr lang="tr-TR" dirty="0"/>
              <a:t> </a:t>
            </a:r>
            <a:r>
              <a:rPr lang="tr-TR" dirty="0" err="1"/>
              <a:t>inherit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lock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deadlock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D. </a:t>
            </a:r>
            <a:r>
              <a:rPr lang="tr-TR" dirty="0" err="1"/>
              <a:t>Local</a:t>
            </a:r>
            <a:r>
              <a:rPr lang="tr-TR" dirty="0"/>
              <a:t> </a:t>
            </a:r>
            <a:r>
              <a:rPr lang="tr-TR" dirty="0" err="1"/>
              <a:t>semaphores</a:t>
            </a:r>
            <a:r>
              <a:rPr lang="tr-TR" dirty="0"/>
              <a:t> </a:t>
            </a:r>
            <a:r>
              <a:rPr lang="tr-TR" dirty="0" err="1"/>
              <a:t>cannot</a:t>
            </a:r>
            <a:r>
              <a:rPr lang="tr-TR" dirty="0"/>
              <a:t> be </a:t>
            </a:r>
            <a:r>
              <a:rPr lang="tr-TR" dirty="0" err="1"/>
              <a:t>initialized</a:t>
            </a:r>
            <a:endParaRPr lang="tr-TR" dirty="0"/>
          </a:p>
          <a:p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14F9868-4ED1-9944-D86D-7FBE9FE2F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</p:spTree>
    <p:extLst>
      <p:ext uri="{BB962C8B-B14F-4D97-AF65-F5344CB8AC3E}">
        <p14:creationId xmlns:p14="http://schemas.microsoft.com/office/powerpoint/2010/main" val="146137838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r>
              <a:rPr dirty="0"/>
              <a:t>https://github.com/uu-os-2019/</a:t>
            </a:r>
          </a:p>
          <a:p>
            <a:r>
              <a:rPr lang="tr-TR" altLang="x-none" dirty="0"/>
              <a:t>Getting Started With POSIX Threads by Tom Wagner &amp; Don Towsley Department of Computer Science University of Massachusetts at Amherst July 19, 1995</a:t>
            </a:r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References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r>
              <a:rPr dirty="0"/>
              <a:t>We will focus on Posix Threads  - most widely supported threads programming API.</a:t>
            </a:r>
          </a:p>
          <a:p>
            <a:endParaRPr lang="tr-TR" altLang="x-none" dirty="0"/>
          </a:p>
          <a:p>
            <a:r>
              <a:rPr dirty="0"/>
              <a:t>you need to link with “</a:t>
            </a:r>
            <a:r>
              <a:rPr b="1" dirty="0"/>
              <a:t>-lpthread</a:t>
            </a:r>
            <a:r>
              <a:rPr dirty="0"/>
              <a:t>”</a:t>
            </a:r>
            <a:endParaRPr lang="tr-TR" altLang="x-none" dirty="0"/>
          </a:p>
          <a:p>
            <a:endParaRPr lang="tr-TR" altLang="x-none" dirty="0"/>
          </a:p>
          <a:p>
            <a:r>
              <a:rPr dirty="0"/>
              <a:t>On many systems this also forces the</a:t>
            </a:r>
            <a:r>
              <a:rPr lang="tr-TR" altLang="x-none" dirty="0"/>
              <a:t> </a:t>
            </a:r>
            <a:r>
              <a:rPr dirty="0"/>
              <a:t>compiler to link in re-entrant libraries</a:t>
            </a:r>
            <a:r>
              <a:rPr lang="tr-TR" altLang="x-none" dirty="0"/>
              <a:t> </a:t>
            </a:r>
            <a:r>
              <a:rPr dirty="0"/>
              <a:t>(instead of plain vanilla C libraries).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Posix Threads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 vert="horz" wrap="square" anchor="t"/>
          <a:lstStyle/>
          <a:p>
            <a:r>
              <a:rPr dirty="0"/>
              <a:t>pthread_create( </a:t>
            </a:r>
          </a:p>
          <a:p>
            <a:pPr>
              <a:buNone/>
            </a:pPr>
            <a:r>
              <a:rPr lang="tr-TR" altLang="x-none" dirty="0"/>
              <a:t>				</a:t>
            </a:r>
            <a:r>
              <a:rPr dirty="0"/>
              <a:t>pthread_t *tid, </a:t>
            </a:r>
          </a:p>
          <a:p>
            <a:pPr>
              <a:buNone/>
            </a:pPr>
            <a:r>
              <a:rPr lang="tr-TR" altLang="x-none" dirty="0"/>
              <a:t>				</a:t>
            </a:r>
            <a:r>
              <a:rPr dirty="0"/>
              <a:t>const pthread_attr_t *attr, </a:t>
            </a:r>
          </a:p>
          <a:p>
            <a:pPr>
              <a:buNone/>
            </a:pPr>
            <a:r>
              <a:rPr lang="tr-TR" altLang="x-none" dirty="0"/>
              <a:t>				</a:t>
            </a:r>
            <a:r>
              <a:rPr dirty="0"/>
              <a:t>void *(*</a:t>
            </a:r>
            <a:r>
              <a:rPr b="1" dirty="0"/>
              <a:t>func</a:t>
            </a:r>
            <a:r>
              <a:rPr dirty="0"/>
              <a:t>)(void *),</a:t>
            </a:r>
          </a:p>
          <a:p>
            <a:pPr>
              <a:buNone/>
            </a:pPr>
            <a:r>
              <a:rPr lang="tr-TR" altLang="x-none" dirty="0"/>
              <a:t>				</a:t>
            </a:r>
            <a:r>
              <a:rPr dirty="0"/>
              <a:t>void *arg);</a:t>
            </a:r>
          </a:p>
          <a:p>
            <a:r>
              <a:rPr b="1" dirty="0"/>
              <a:t>func</a:t>
            </a:r>
            <a:r>
              <a:rPr dirty="0"/>
              <a:t> is the function to be called.</a:t>
            </a:r>
          </a:p>
          <a:p>
            <a:pPr lvl="1"/>
            <a:r>
              <a:rPr lang="tr-TR" altLang="x-none" dirty="0"/>
              <a:t>w</a:t>
            </a:r>
            <a:r>
              <a:rPr dirty="0"/>
              <a:t>hen func() returns the thread is terminated.</a:t>
            </a:r>
          </a:p>
          <a:p>
            <a:endParaRPr lang="tr-TR" altLang="x-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r-TR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Thread Creation</a:t>
            </a:r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Yıldız Teknik Üniversitesi - Bilgisayar Mühendisliği Bölümü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3907</Words>
  <Application>Microsoft Office PowerPoint</Application>
  <PresentationFormat>Geniş ekran</PresentationFormat>
  <Paragraphs>611</Paragraphs>
  <Slides>75</Slides>
  <Notes>26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75</vt:i4>
      </vt:variant>
    </vt:vector>
  </HeadingPairs>
  <TitlesOfParts>
    <vt:vector size="85" baseType="lpstr">
      <vt:lpstr>Arial</vt:lpstr>
      <vt:lpstr>Calibri</vt:lpstr>
      <vt:lpstr>Calibri Light</vt:lpstr>
      <vt:lpstr>Courier New</vt:lpstr>
      <vt:lpstr>Lucida Sans Unicode</vt:lpstr>
      <vt:lpstr>Monotype Corsiva</vt:lpstr>
      <vt:lpstr>Times New Roman</vt:lpstr>
      <vt:lpstr>Wingdings 3</vt:lpstr>
      <vt:lpstr>Office Teması</vt:lpstr>
      <vt:lpstr>Office Theme</vt:lpstr>
      <vt:lpstr>İŞLETİM SİSTEMLERİ UYGULAMA-4</vt:lpstr>
      <vt:lpstr>Section Outline</vt:lpstr>
      <vt:lpstr>Threads vs. Processes</vt:lpstr>
      <vt:lpstr>fork()</vt:lpstr>
      <vt:lpstr>pthread_create()</vt:lpstr>
      <vt:lpstr>Multiple Threads</vt:lpstr>
      <vt:lpstr>Thread-specific Resources</vt:lpstr>
      <vt:lpstr>Posix Threads</vt:lpstr>
      <vt:lpstr>Thread Creation</vt:lpstr>
      <vt:lpstr>pthread_create()</vt:lpstr>
      <vt:lpstr>PowerPoint Sunusu</vt:lpstr>
      <vt:lpstr>Thread IDs</vt:lpstr>
      <vt:lpstr>Thread Arguments</vt:lpstr>
      <vt:lpstr>Thread Arguments (cont.) </vt:lpstr>
      <vt:lpstr>Thread args example</vt:lpstr>
      <vt:lpstr>PowerPoint Sunusu</vt:lpstr>
      <vt:lpstr>Thread Lifespan</vt:lpstr>
      <vt:lpstr>PowerPoint Sunusu</vt:lpstr>
      <vt:lpstr>PowerPoint Sunusu</vt:lpstr>
      <vt:lpstr>PowerPoint Sunusu</vt:lpstr>
      <vt:lpstr>PowerPoint Sunusu</vt:lpstr>
      <vt:lpstr>Passing multiple arguments to threads</vt:lpstr>
      <vt:lpstr>PowerPoint Sunusu</vt:lpstr>
      <vt:lpstr>PowerPoint Sunusu</vt:lpstr>
      <vt:lpstr>PowerPoint Sunusu</vt:lpstr>
      <vt:lpstr>PowerPoint Sunusu</vt:lpstr>
      <vt:lpstr>Joinable vs. Detached (Contd.)</vt:lpstr>
      <vt:lpstr>Joinable vs. Detached (Contd.)</vt:lpstr>
      <vt:lpstr>Joinable vs. Detached (Contd.)</vt:lpstr>
      <vt:lpstr>Joinable vs. Detached (Contd.)</vt:lpstr>
      <vt:lpstr>Shared Global Variables</vt:lpstr>
      <vt:lpstr>Possible problems</vt:lpstr>
      <vt:lpstr>Avoiding problems</vt:lpstr>
      <vt:lpstr>Mutexes</vt:lpstr>
      <vt:lpstr>Lock &amp; Unlock</vt:lpstr>
      <vt:lpstr>Condition Variables</vt:lpstr>
      <vt:lpstr>Condition Variables (cont.)</vt:lpstr>
      <vt:lpstr>Summary</vt:lpstr>
      <vt:lpstr>Semaphores</vt:lpstr>
      <vt:lpstr>POSIX Semaphores</vt:lpstr>
      <vt:lpstr>Named Semaphores</vt:lpstr>
      <vt:lpstr>Unnamed Semaphores</vt:lpstr>
      <vt:lpstr>Unnamed Semaphores</vt:lpstr>
      <vt:lpstr>Summary</vt:lpstr>
      <vt:lpstr>A simple semaphore example</vt:lpstr>
      <vt:lpstr>A simple semaphore example</vt:lpstr>
      <vt:lpstr>Producer-Consumer Problem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Ömer Hamid Kamışlı</dc:creator>
  <cp:lastModifiedBy>Acer</cp:lastModifiedBy>
  <cp:revision>69</cp:revision>
  <dcterms:created xsi:type="dcterms:W3CDTF">2018-02-14T13:37:00Z</dcterms:created>
  <dcterms:modified xsi:type="dcterms:W3CDTF">2025-12-02T09:31:48Z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1033-11.2.0.9052</vt:lpwstr>
  </property>
</Properties>
</file>